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267" r:id="rId4"/>
    <p:sldId id="264" r:id="rId5"/>
    <p:sldId id="263" r:id="rId6"/>
    <p:sldId id="268" r:id="rId7"/>
    <p:sldId id="261" r:id="rId8"/>
    <p:sldId id="262" r:id="rId9"/>
    <p:sldId id="269"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84" d="100"/>
          <a:sy n="84" d="100"/>
        </p:scale>
        <p:origin x="780" y="5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707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822960" y="912182"/>
            <a:ext cx="8229600" cy="914400"/>
          </a:xfrm>
          <a:prstGeom prst="rect">
            <a:avLst/>
          </a:prstGeom>
          <a:noFill/>
          <a:ln/>
        </p:spPr>
        <p:txBody>
          <a:bodyPr wrap="square" lIns="0" tIns="0" rIns="0" bIns="0" rtlCol="0" anchor="ctr"/>
          <a:lstStyle/>
          <a:p>
            <a:pPr marL="0" indent="0">
              <a:buNone/>
            </a:pPr>
            <a:r>
              <a:rPr lang="en-US" sz="3400" b="1" dirty="0">
                <a:solidFill>
                  <a:srgbClr val="FFFFFF"/>
                </a:solidFill>
                <a:latin typeface="Century Schoolbook" pitchFamily="34" charset="0"/>
                <a:ea typeface="Century Schoolbook" pitchFamily="34" charset="-122"/>
                <a:cs typeface="Century Schoolbook" pitchFamily="34" charset="-120"/>
              </a:rPr>
              <a:t>The Ever-Evolving Rules of Evidence</a:t>
            </a:r>
            <a:endParaRPr lang="en-US" sz="3400" dirty="0"/>
          </a:p>
        </p:txBody>
      </p:sp>
      <p:sp>
        <p:nvSpPr>
          <p:cNvPr id="5" name="Text 3"/>
          <p:cNvSpPr/>
          <p:nvPr/>
        </p:nvSpPr>
        <p:spPr>
          <a:xfrm>
            <a:off x="822960" y="2005506"/>
            <a:ext cx="8229600" cy="502920"/>
          </a:xfrm>
          <a:prstGeom prst="rect">
            <a:avLst/>
          </a:prstGeom>
          <a:noFill/>
          <a:ln/>
        </p:spPr>
        <p:txBody>
          <a:bodyPr wrap="square" lIns="0" tIns="0" rIns="0" bIns="0" rtlCol="0" anchor="ctr"/>
          <a:lstStyle/>
          <a:p>
            <a:pPr marL="0" indent="0">
              <a:buNone/>
            </a:pPr>
            <a:r>
              <a:rPr lang="en-US" sz="2200" i="1" dirty="0">
                <a:solidFill>
                  <a:srgbClr val="CADCFC"/>
                </a:solidFill>
                <a:latin typeface="Century Schoolbook" pitchFamily="34" charset="0"/>
                <a:ea typeface="Century Schoolbook" pitchFamily="34" charset="-122"/>
                <a:cs typeface="Century Schoolbook" pitchFamily="34" charset="-120"/>
              </a:rPr>
              <a:t>D. Nev. District Court Conference (April 29, 2026)</a:t>
            </a:r>
            <a:endParaRPr lang="en-US" sz="2200" dirty="0"/>
          </a:p>
        </p:txBody>
      </p:sp>
      <p:sp>
        <p:nvSpPr>
          <p:cNvPr id="6" name="Shape 4"/>
          <p:cNvSpPr/>
          <p:nvPr/>
        </p:nvSpPr>
        <p:spPr>
          <a:xfrm>
            <a:off x="822960" y="2851941"/>
            <a:ext cx="548640" cy="36576"/>
          </a:xfrm>
          <a:prstGeom prst="rect">
            <a:avLst/>
          </a:prstGeom>
          <a:solidFill>
            <a:srgbClr val="C9A959"/>
          </a:solidFill>
          <a:ln w="12700">
            <a:solidFill>
              <a:srgbClr val="C9A959"/>
            </a:solidFill>
            <a:prstDash val="solid"/>
          </a:ln>
        </p:spPr>
        <p:txBody>
          <a:bodyPr/>
          <a:lstStyle/>
          <a:p>
            <a:endParaRPr lang="en-US"/>
          </a:p>
        </p:txBody>
      </p:sp>
      <p:sp>
        <p:nvSpPr>
          <p:cNvPr id="7" name="Shape 5"/>
          <p:cNvSpPr/>
          <p:nvPr/>
        </p:nvSpPr>
        <p:spPr>
          <a:xfrm>
            <a:off x="822960" y="3190269"/>
            <a:ext cx="91440" cy="9144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1005840" y="3844065"/>
            <a:ext cx="7772400" cy="320040"/>
          </a:xfrm>
          <a:prstGeom prst="rect">
            <a:avLst/>
          </a:prstGeom>
          <a:noFill/>
          <a:ln/>
        </p:spPr>
        <p:txBody>
          <a:bodyPr wrap="square" lIns="0" tIns="0" rIns="0" bIns="0" rtlCol="0" anchor="ctr"/>
          <a:lstStyle/>
          <a:p>
            <a:pPr marL="0" indent="0">
              <a:buNone/>
            </a:pPr>
            <a:r>
              <a:rPr lang="en-US" sz="1300" b="1" dirty="0">
                <a:solidFill>
                  <a:srgbClr val="FFFFFF"/>
                </a:solidFill>
                <a:latin typeface="Century Schoolbook" pitchFamily="34" charset="0"/>
                <a:ea typeface="Century Schoolbook" pitchFamily="34" charset="-122"/>
                <a:cs typeface="Century Schoolbook" pitchFamily="34" charset="-120"/>
              </a:rPr>
              <a:t>Rene Valladares</a:t>
            </a:r>
            <a:r>
              <a:rPr lang="en-US" sz="1200" i="1" dirty="0">
                <a:solidFill>
                  <a:srgbClr val="CADCFC"/>
                </a:solidFill>
                <a:latin typeface="Century Schoolbook" pitchFamily="34" charset="0"/>
                <a:ea typeface="Century Schoolbook" pitchFamily="34" charset="-122"/>
                <a:cs typeface="Century Schoolbook" pitchFamily="34" charset="-120"/>
              </a:rPr>
              <a:t>   Federal Public Defender (D. Nev.) — Committee Member</a:t>
            </a:r>
            <a:endParaRPr lang="en-US" sz="1300" dirty="0"/>
          </a:p>
        </p:txBody>
      </p:sp>
      <p:sp>
        <p:nvSpPr>
          <p:cNvPr id="9" name="Shape 7"/>
          <p:cNvSpPr/>
          <p:nvPr/>
        </p:nvSpPr>
        <p:spPr>
          <a:xfrm>
            <a:off x="822960" y="3574317"/>
            <a:ext cx="91440" cy="91440"/>
          </a:xfrm>
          <a:prstGeom prst="rect">
            <a:avLst/>
          </a:prstGeom>
          <a:solidFill>
            <a:srgbClr val="C9A959"/>
          </a:solidFill>
          <a:ln w="12700">
            <a:solidFill>
              <a:srgbClr val="C9A959"/>
            </a:solidFill>
            <a:prstDash val="solid"/>
          </a:ln>
        </p:spPr>
        <p:txBody>
          <a:bodyPr/>
          <a:lstStyle/>
          <a:p>
            <a:endParaRPr lang="en-US"/>
          </a:p>
        </p:txBody>
      </p:sp>
      <p:sp>
        <p:nvSpPr>
          <p:cNvPr id="10" name="Text 8"/>
          <p:cNvSpPr/>
          <p:nvPr/>
        </p:nvSpPr>
        <p:spPr>
          <a:xfrm>
            <a:off x="1005840" y="3455445"/>
            <a:ext cx="7772400" cy="320040"/>
          </a:xfrm>
          <a:prstGeom prst="rect">
            <a:avLst/>
          </a:prstGeom>
          <a:noFill/>
          <a:ln/>
        </p:spPr>
        <p:txBody>
          <a:bodyPr wrap="square" lIns="0" tIns="0" rIns="0" bIns="0" rtlCol="0" anchor="ctr"/>
          <a:lstStyle/>
          <a:p>
            <a:pPr marL="0" indent="0">
              <a:buNone/>
            </a:pPr>
            <a:r>
              <a:rPr lang="en-US" sz="1300" b="1" dirty="0">
                <a:solidFill>
                  <a:srgbClr val="FFFFFF"/>
                </a:solidFill>
                <a:latin typeface="Century Schoolbook" pitchFamily="34" charset="0"/>
                <a:ea typeface="Century Schoolbook" pitchFamily="34" charset="-122"/>
                <a:cs typeface="Century Schoolbook" pitchFamily="34" charset="-120"/>
              </a:rPr>
              <a:t>Liesa Richter</a:t>
            </a:r>
            <a:r>
              <a:rPr lang="en-US" sz="1200" i="1" dirty="0">
                <a:solidFill>
                  <a:srgbClr val="CADCFC"/>
                </a:solidFill>
                <a:latin typeface="Century Schoolbook" pitchFamily="34" charset="0"/>
                <a:ea typeface="Century Schoolbook" pitchFamily="34" charset="-122"/>
                <a:cs typeface="Century Schoolbook" pitchFamily="34" charset="-120"/>
              </a:rPr>
              <a:t>   University of Oklahoma College of Law — Academic Advisor</a:t>
            </a:r>
            <a:endParaRPr lang="en-US" sz="1300" dirty="0"/>
          </a:p>
        </p:txBody>
      </p:sp>
      <p:sp>
        <p:nvSpPr>
          <p:cNvPr id="11" name="Shape 9"/>
          <p:cNvSpPr/>
          <p:nvPr/>
        </p:nvSpPr>
        <p:spPr>
          <a:xfrm>
            <a:off x="822960" y="3958365"/>
            <a:ext cx="91440" cy="91440"/>
          </a:xfrm>
          <a:prstGeom prst="rect">
            <a:avLst/>
          </a:prstGeom>
          <a:solidFill>
            <a:srgbClr val="C9A959"/>
          </a:solidFill>
          <a:ln w="12700">
            <a:solidFill>
              <a:srgbClr val="C9A959"/>
            </a:solidFill>
            <a:prstDash val="solid"/>
          </a:ln>
        </p:spPr>
        <p:txBody>
          <a:bodyPr/>
          <a:lstStyle/>
          <a:p>
            <a:endParaRPr lang="en-US"/>
          </a:p>
        </p:txBody>
      </p:sp>
      <p:sp>
        <p:nvSpPr>
          <p:cNvPr id="12" name="Text 10"/>
          <p:cNvSpPr/>
          <p:nvPr/>
        </p:nvSpPr>
        <p:spPr>
          <a:xfrm>
            <a:off x="1005840" y="3080541"/>
            <a:ext cx="7772400" cy="320040"/>
          </a:xfrm>
          <a:prstGeom prst="rect">
            <a:avLst/>
          </a:prstGeom>
          <a:noFill/>
          <a:ln/>
        </p:spPr>
        <p:txBody>
          <a:bodyPr wrap="square" lIns="0" tIns="0" rIns="0" bIns="0" rtlCol="0" anchor="ctr"/>
          <a:lstStyle/>
          <a:p>
            <a:pPr marL="0" indent="0">
              <a:buNone/>
            </a:pPr>
            <a:r>
              <a:rPr lang="en-US" sz="1300" b="1" dirty="0">
                <a:solidFill>
                  <a:srgbClr val="FFFFFF"/>
                </a:solidFill>
                <a:latin typeface="Century Schoolbook" pitchFamily="34" charset="0"/>
                <a:ea typeface="Century Schoolbook" pitchFamily="34" charset="-122"/>
                <a:cs typeface="Century Schoolbook" pitchFamily="34" charset="-120"/>
              </a:rPr>
              <a:t>Daniel Capra</a:t>
            </a:r>
            <a:r>
              <a:rPr lang="en-US" sz="1200" i="1" dirty="0">
                <a:solidFill>
                  <a:srgbClr val="CADCFC"/>
                </a:solidFill>
                <a:latin typeface="Century Schoolbook" pitchFamily="34" charset="0"/>
                <a:ea typeface="Century Schoolbook" pitchFamily="34" charset="-122"/>
                <a:cs typeface="Century Schoolbook" pitchFamily="34" charset="-120"/>
              </a:rPr>
              <a:t>   Fordham University School of Law — Reporter</a:t>
            </a:r>
            <a:endParaRPr lang="en-US" sz="1300" dirty="0"/>
          </a:p>
        </p:txBody>
      </p:sp>
      <p:sp>
        <p:nvSpPr>
          <p:cNvPr id="13" name="Shape 11"/>
          <p:cNvSpPr/>
          <p:nvPr/>
        </p:nvSpPr>
        <p:spPr>
          <a:xfrm>
            <a:off x="822960" y="4342413"/>
            <a:ext cx="91440" cy="91440"/>
          </a:xfrm>
          <a:prstGeom prst="rect">
            <a:avLst/>
          </a:prstGeom>
          <a:solidFill>
            <a:srgbClr val="C9A959"/>
          </a:solidFill>
          <a:ln w="12700">
            <a:solidFill>
              <a:srgbClr val="C9A959"/>
            </a:solidFill>
            <a:prstDash val="solid"/>
          </a:ln>
        </p:spPr>
        <p:txBody>
          <a:bodyPr/>
          <a:lstStyle/>
          <a:p>
            <a:endParaRPr lang="en-US"/>
          </a:p>
        </p:txBody>
      </p:sp>
      <p:sp>
        <p:nvSpPr>
          <p:cNvPr id="14" name="Text 12"/>
          <p:cNvSpPr/>
          <p:nvPr/>
        </p:nvSpPr>
        <p:spPr>
          <a:xfrm>
            <a:off x="1005840" y="4232685"/>
            <a:ext cx="7772400" cy="320040"/>
          </a:xfrm>
          <a:prstGeom prst="rect">
            <a:avLst/>
          </a:prstGeom>
          <a:noFill/>
          <a:ln/>
        </p:spPr>
        <p:txBody>
          <a:bodyPr wrap="square" lIns="0" tIns="0" rIns="0" bIns="0" rtlCol="0" anchor="ctr"/>
          <a:lstStyle/>
          <a:p>
            <a:pPr marL="0" indent="0">
              <a:buNone/>
            </a:pPr>
            <a:r>
              <a:rPr lang="en-US" sz="1300" b="1" dirty="0">
                <a:solidFill>
                  <a:srgbClr val="FFFFFF"/>
                </a:solidFill>
                <a:latin typeface="Century Schoolbook" pitchFamily="34" charset="0"/>
                <a:ea typeface="Century Schoolbook" pitchFamily="34" charset="-122"/>
                <a:cs typeface="Century Schoolbook" pitchFamily="34" charset="-120"/>
              </a:rPr>
              <a:t>Sean McClelland (Moderator)</a:t>
            </a:r>
            <a:r>
              <a:rPr lang="en-US" sz="1200" i="1" dirty="0">
                <a:solidFill>
                  <a:srgbClr val="CADCFC"/>
                </a:solidFill>
                <a:latin typeface="Century Schoolbook" pitchFamily="34" charset="0"/>
                <a:ea typeface="Century Schoolbook" pitchFamily="34" charset="-122"/>
                <a:cs typeface="Century Schoolbook" pitchFamily="34" charset="-120"/>
              </a:rPr>
              <a:t>   Lawyer Rep. Co-Chair</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Draft Rule 901(c) — Deepfakes</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Working draft (Spring 2026): two-step process for AI-fabrication challenges.</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508760"/>
            <a:ext cx="7589520" cy="2971800"/>
          </a:xfrm>
          <a:prstGeom prst="rect">
            <a:avLst/>
          </a:prstGeom>
          <a:noFill/>
          <a:ln/>
        </p:spPr>
        <p:txBody>
          <a:bodyPr wrap="square" lIns="0" tIns="0" rIns="0" bIns="0" rtlCol="0" anchor="t"/>
          <a:lstStyle/>
          <a:p>
            <a:pPr marL="0" indent="0">
              <a:spcAft>
                <a:spcPts val="400"/>
              </a:spcAft>
              <a:buNone/>
            </a:pPr>
            <a:r>
              <a:rPr lang="en-US" sz="1200" b="1" dirty="0">
                <a:solidFill>
                  <a:srgbClr val="0F1940"/>
                </a:solidFill>
                <a:latin typeface="Century Schoolbook" panose="02040604050505020304" pitchFamily="18" charset="0"/>
                <a:ea typeface="Century Schoolbook" pitchFamily="34" charset="-122"/>
                <a:cs typeface="Century Schoolbook" pitchFamily="34" charset="-120"/>
              </a:rPr>
              <a:t>(c) Potentially Fabricated Evidence Created by Generative Artificial Intelligence.</a:t>
            </a:r>
            <a:endParaRPr lang="en-US" sz="1200" dirty="0">
              <a:latin typeface="Century Schoolbook" panose="02040604050505020304" pitchFamily="18" charset="0"/>
            </a:endParaRPr>
          </a:p>
          <a:p>
            <a:pPr marL="0" indent="0">
              <a:spcAft>
                <a:spcPts val="400"/>
              </a:spcAft>
              <a:buNone/>
            </a:pPr>
            <a:r>
              <a:rPr lang="en-US" sz="1200" dirty="0">
                <a:solidFill>
                  <a:srgbClr val="2C3654"/>
                </a:solidFill>
                <a:latin typeface="Century Schoolbook" panose="02040604050505020304" pitchFamily="18" charset="0"/>
                <a:ea typeface="Century Schoolbook" pitchFamily="34" charset="-122"/>
                <a:cs typeface="Century Schoolbook" pitchFamily="34" charset="-120"/>
              </a:rPr>
              <a:t> </a:t>
            </a:r>
            <a:r>
              <a:rPr lang="en-US" sz="1200" b="1" dirty="0">
                <a:solidFill>
                  <a:srgbClr val="0F1940"/>
                </a:solidFill>
                <a:latin typeface="Century Schoolbook" panose="02040604050505020304" pitchFamily="18" charset="0"/>
                <a:ea typeface="Century Schoolbook" pitchFamily="34" charset="-122"/>
                <a:cs typeface="Century Schoolbook" pitchFamily="34" charset="-120"/>
              </a:rPr>
              <a:t>    (1) Showing Required to Warrant an Inquiry into Fabrication. </a:t>
            </a:r>
            <a:r>
              <a:rPr lang="en-US" sz="1200" dirty="0">
                <a:solidFill>
                  <a:srgbClr val="2C3654"/>
                </a:solidFill>
                <a:latin typeface="Century Schoolbook" panose="02040604050505020304" pitchFamily="18" charset="0"/>
                <a:ea typeface="Century Schoolbook" pitchFamily="34" charset="-122"/>
                <a:cs typeface="Century Schoolbook" pitchFamily="34" charset="-120"/>
              </a:rPr>
              <a:t>If a party challenges the authenticity of an item of evidence on the ground that it has been fabricated, in whole or in part, by generative artificial intelligence, the party must present evidence sufficient to support a finding of fabrication to warrant an inquiry by the court.</a:t>
            </a:r>
            <a:endParaRPr lang="en-US" sz="1200" dirty="0">
              <a:latin typeface="Century Schoolbook" panose="02040604050505020304" pitchFamily="18" charset="0"/>
            </a:endParaRPr>
          </a:p>
          <a:p>
            <a:pPr marL="0" indent="0">
              <a:spcAft>
                <a:spcPts val="400"/>
              </a:spcAft>
              <a:buNone/>
            </a:pPr>
            <a:r>
              <a:rPr lang="en-US" sz="1200" dirty="0">
                <a:solidFill>
                  <a:srgbClr val="2C3654"/>
                </a:solidFill>
                <a:latin typeface="Century Schoolbook" panose="02040604050505020304" pitchFamily="18" charset="0"/>
                <a:ea typeface="Century Schoolbook" pitchFamily="34" charset="-122"/>
                <a:cs typeface="Century Schoolbook" pitchFamily="34" charset="-120"/>
              </a:rPr>
              <a:t> </a:t>
            </a:r>
            <a:r>
              <a:rPr lang="en-US" sz="1200" b="1" dirty="0">
                <a:solidFill>
                  <a:srgbClr val="0F1940"/>
                </a:solidFill>
                <a:latin typeface="Century Schoolbook" panose="02040604050505020304" pitchFamily="18" charset="0"/>
                <a:ea typeface="Century Schoolbook" pitchFamily="34" charset="-122"/>
                <a:cs typeface="Century Schoolbook" pitchFamily="34" charset="-120"/>
              </a:rPr>
              <a:t>    (2) Showing Then Required by the Proponent. </a:t>
            </a:r>
            <a:r>
              <a:rPr lang="en-US" sz="1200" dirty="0">
                <a:solidFill>
                  <a:srgbClr val="2C3654"/>
                </a:solidFill>
                <a:latin typeface="Century Schoolbook" panose="02040604050505020304" pitchFamily="18" charset="0"/>
                <a:ea typeface="Century Schoolbook" pitchFamily="34" charset="-122"/>
                <a:cs typeface="Century Schoolbook" pitchFamily="34" charset="-120"/>
              </a:rPr>
              <a:t>If the opponent makes that showing, the item of evidence is admissible only if the proponent demonstrates to the court that it is more likely than not authentic. </a:t>
            </a:r>
          </a:p>
          <a:p>
            <a:pPr marL="0" indent="0">
              <a:spcAft>
                <a:spcPts val="400"/>
              </a:spcAft>
              <a:buNone/>
            </a:pPr>
            <a:r>
              <a:rPr lang="en-US" sz="1200" b="1" dirty="0">
                <a:solidFill>
                  <a:srgbClr val="2C3654"/>
                </a:solidFill>
                <a:latin typeface="Century Schoolbook" panose="02040604050505020304" pitchFamily="18" charset="0"/>
                <a:ea typeface="Century Schoolbook" pitchFamily="34" charset="-122"/>
                <a:cs typeface="Century Schoolbook" pitchFamily="34" charset="-120"/>
              </a:rPr>
              <a:t>    (3) Applicability. </a:t>
            </a:r>
            <a:r>
              <a:rPr lang="en-US" sz="1200" dirty="0">
                <a:solidFill>
                  <a:srgbClr val="2C3654"/>
                </a:solidFill>
                <a:latin typeface="Century Schoolbook" panose="02040604050505020304" pitchFamily="18" charset="0"/>
                <a:ea typeface="Century Schoolbook" pitchFamily="34" charset="-122"/>
                <a:cs typeface="Century Schoolbook" pitchFamily="34" charset="-120"/>
              </a:rPr>
              <a:t>This rule applies to items offered under either Rule 901 or 902.</a:t>
            </a:r>
          </a:p>
          <a:p>
            <a:pPr marL="0" indent="0">
              <a:spcAft>
                <a:spcPts val="400"/>
              </a:spcAft>
              <a:buNone/>
            </a:pPr>
            <a:r>
              <a:rPr lang="en-US" sz="1200" b="1" dirty="0">
                <a:solidFill>
                  <a:srgbClr val="2C3654"/>
                </a:solidFill>
                <a:latin typeface="Century Schoolbook" panose="02040604050505020304" pitchFamily="18" charset="0"/>
                <a:ea typeface="Century Schoolbook" pitchFamily="34" charset="-122"/>
                <a:cs typeface="Century Schoolbook" pitchFamily="34" charset="-120"/>
              </a:rPr>
              <a:t>    (4) Notice. </a:t>
            </a:r>
            <a:r>
              <a:rPr lang="en-US" sz="1200" dirty="0">
                <a:solidFill>
                  <a:srgbClr val="2C3654"/>
                </a:solidFill>
                <a:latin typeface="Century Schoolbook" panose="02040604050505020304" pitchFamily="18" charset="0"/>
                <a:ea typeface="Century Schoolbook" pitchFamily="34" charset="-122"/>
                <a:cs typeface="Century Schoolbook" pitchFamily="34" charset="-120"/>
              </a:rPr>
              <a:t>Unless the court orders otherwise, a party claiming that an item is fabricated in whole or part by generative artificial intelligence must provide reasonable pretrial notice to all opposing parties of the intent to present evidence of fabrication, so that the opposing parties have a reasonable opportunity to meet that evidence before trial.</a:t>
            </a:r>
          </a:p>
          <a:p>
            <a:pPr marL="0" indent="0">
              <a:spcAft>
                <a:spcPts val="400"/>
              </a:spcAft>
              <a:buNone/>
            </a:pPr>
            <a:r>
              <a:rPr lang="en-US" sz="1200" b="1" dirty="0">
                <a:solidFill>
                  <a:srgbClr val="2C3654"/>
                </a:solidFill>
                <a:latin typeface="Century Schoolbook" panose="02040604050505020304" pitchFamily="18" charset="0"/>
                <a:ea typeface="Century Schoolbook" pitchFamily="34" charset="-122"/>
                <a:cs typeface="Century Schoolbook" pitchFamily="34" charset="-120"/>
              </a:rPr>
              <a:t>     (5) Definitions. </a:t>
            </a:r>
            <a:r>
              <a:rPr lang="en-US" sz="1200" dirty="0">
                <a:solidFill>
                  <a:srgbClr val="2C3654"/>
                </a:solidFill>
                <a:latin typeface="Century Schoolbook" panose="02040604050505020304" pitchFamily="18" charset="0"/>
                <a:ea typeface="Century Schoolbook" pitchFamily="34" charset="-122"/>
                <a:cs typeface="Century Schoolbook" pitchFamily="34" charset="-120"/>
              </a:rPr>
              <a:t>“Generative artificial intelligence” means software that can create various types of new content, including text, imagery, audio and synthetic data. </a:t>
            </a:r>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Design: a bare “it might be a deepfake” claim is a non-event; a genuine showing shifts the burden to the proponent.</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234" y="9144"/>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Draft Rule 707 — AI-evidence without expert</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(Spring 2026) AI evidence offered without a live expert must clear a Rule 702–style bar.</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389888"/>
            <a:ext cx="7589520" cy="3227832"/>
          </a:xfrm>
          <a:prstGeom prst="rect">
            <a:avLst/>
          </a:prstGeom>
          <a:noFill/>
          <a:ln/>
        </p:spPr>
        <p:txBody>
          <a:bodyPr wrap="square" lIns="0" tIns="0" rIns="0" bIns="0" rtlCol="0" anchor="t"/>
          <a:lstStyle/>
          <a:p>
            <a:pPr marL="0" indent="0">
              <a:spcAft>
                <a:spcPts val="400"/>
              </a:spcAft>
              <a:buNone/>
            </a:pPr>
            <a:r>
              <a:rPr lang="en-US" sz="1200" b="1" dirty="0">
                <a:solidFill>
                  <a:srgbClr val="0F1940"/>
                </a:solidFill>
                <a:latin typeface="Century Schoolbook" pitchFamily="34" charset="0"/>
                <a:ea typeface="Century Schoolbook" pitchFamily="34" charset="-122"/>
                <a:cs typeface="Century Schoolbook" pitchFamily="34" charset="-120"/>
              </a:rPr>
              <a:t>Rule 707. Evidence Produced By Artificial Intelligence and Presented at Trial Without an Expert</a:t>
            </a:r>
            <a:r>
              <a:rPr lang="en-US" sz="1200" dirty="0">
                <a:solidFill>
                  <a:srgbClr val="2C3654"/>
                </a:solidFill>
                <a:latin typeface="Century Schoolbook" pitchFamily="34" charset="0"/>
                <a:ea typeface="Century Schoolbook" pitchFamily="34" charset="-122"/>
                <a:cs typeface="Century Schoolbook" pitchFamily="34" charset="-120"/>
              </a:rPr>
              <a:t> </a:t>
            </a:r>
            <a:endParaRPr lang="en-US" sz="1200" dirty="0"/>
          </a:p>
          <a:p>
            <a:pPr marL="0" indent="0">
              <a:spcAft>
                <a:spcPts val="400"/>
              </a:spcAft>
              <a:buNone/>
            </a:pPr>
            <a:r>
              <a:rPr lang="en-US" sz="1200" b="1" dirty="0">
                <a:solidFill>
                  <a:srgbClr val="0F1940"/>
                </a:solidFill>
                <a:latin typeface="Century Schoolbook" pitchFamily="34" charset="0"/>
                <a:ea typeface="Century Schoolbook" pitchFamily="34" charset="-122"/>
                <a:cs typeface="Century Schoolbook" pitchFamily="34" charset="-120"/>
              </a:rPr>
              <a:t>(a) General Rules. </a:t>
            </a:r>
            <a:r>
              <a:rPr lang="en-US" sz="1200" dirty="0">
                <a:solidFill>
                  <a:srgbClr val="2C3654"/>
                </a:solidFill>
                <a:latin typeface="Century Schoolbook" pitchFamily="34" charset="0"/>
                <a:ea typeface="Century Schoolbook" pitchFamily="34" charset="-122"/>
                <a:cs typeface="Century Schoolbook" pitchFamily="34" charset="-120"/>
              </a:rPr>
              <a:t>If evidence is a product of artificial intelligence and is offered without an expert witness, but would be subject to Rule 702 if testified to by a witness, the proponent must establish </a:t>
            </a:r>
            <a:r>
              <a:rPr lang="en-US" sz="1200" dirty="0">
                <a:solidFill>
                  <a:srgbClr val="1E2761"/>
                </a:solidFill>
                <a:latin typeface="Century Schoolbook" pitchFamily="34" charset="0"/>
                <a:ea typeface="Century Schoolbook" pitchFamily="34" charset="-122"/>
                <a:cs typeface="Century Schoolbook" pitchFamily="34" charset="-120"/>
              </a:rPr>
              <a:t>through an expert </a:t>
            </a:r>
            <a:r>
              <a:rPr lang="en-US" sz="1200" dirty="0">
                <a:solidFill>
                  <a:srgbClr val="2C3654"/>
                </a:solidFill>
                <a:latin typeface="Century Schoolbook" pitchFamily="34" charset="0"/>
                <a:ea typeface="Century Schoolbook" pitchFamily="34" charset="-122"/>
                <a:cs typeface="Century Schoolbook" pitchFamily="34" charset="-120"/>
              </a:rPr>
              <a:t>that the evidence: </a:t>
            </a:r>
          </a:p>
          <a:p>
            <a:pPr marL="0" indent="0">
              <a:spcAft>
                <a:spcPts val="400"/>
              </a:spcAft>
              <a:buNone/>
            </a:pPr>
            <a:r>
              <a:rPr lang="en-US" sz="1200" dirty="0">
                <a:solidFill>
                  <a:srgbClr val="2C3654"/>
                </a:solidFill>
                <a:latin typeface="Century Schoolbook" pitchFamily="34" charset="0"/>
                <a:ea typeface="Century Schoolbook" pitchFamily="34" charset="-122"/>
                <a:cs typeface="Century Schoolbook" pitchFamily="34" charset="-120"/>
              </a:rPr>
              <a:t>     (i) will help the trier of fact; </a:t>
            </a:r>
          </a:p>
          <a:p>
            <a:pPr marL="0" indent="0">
              <a:spcAft>
                <a:spcPts val="400"/>
              </a:spcAft>
              <a:buNone/>
            </a:pPr>
            <a:r>
              <a:rPr lang="en-US" sz="1200" dirty="0">
                <a:solidFill>
                  <a:srgbClr val="2C3654"/>
                </a:solidFill>
                <a:latin typeface="Century Schoolbook" pitchFamily="34" charset="0"/>
                <a:ea typeface="Century Schoolbook" pitchFamily="34" charset="-122"/>
                <a:cs typeface="Century Schoolbook" pitchFamily="34" charset="-120"/>
              </a:rPr>
              <a:t>     (ii) is based on sufficient facts or data; </a:t>
            </a:r>
          </a:p>
          <a:p>
            <a:pPr marL="0" indent="0">
              <a:spcAft>
                <a:spcPts val="400"/>
              </a:spcAft>
              <a:buNone/>
            </a:pPr>
            <a:r>
              <a:rPr lang="en-US" sz="1200" dirty="0">
                <a:solidFill>
                  <a:srgbClr val="2C3654"/>
                </a:solidFill>
                <a:latin typeface="Century Schoolbook" pitchFamily="34" charset="0"/>
                <a:ea typeface="Century Schoolbook" pitchFamily="34" charset="-122"/>
                <a:cs typeface="Century Schoolbook" pitchFamily="34" charset="-120"/>
              </a:rPr>
              <a:t>     (iii) is the product of reliable principles and methods; and </a:t>
            </a:r>
          </a:p>
          <a:p>
            <a:pPr marL="0" indent="0">
              <a:spcAft>
                <a:spcPts val="400"/>
              </a:spcAft>
              <a:buNone/>
            </a:pPr>
            <a:r>
              <a:rPr lang="en-US" sz="1200" dirty="0">
                <a:solidFill>
                  <a:srgbClr val="2C3654"/>
                </a:solidFill>
                <a:latin typeface="Century Schoolbook" pitchFamily="34" charset="0"/>
                <a:ea typeface="Century Schoolbook" pitchFamily="34" charset="-122"/>
                <a:cs typeface="Century Schoolbook" pitchFamily="34" charset="-120"/>
              </a:rPr>
              <a:t>     (iv) reflects a reliable application of the principles and methods to the facts of the case. </a:t>
            </a:r>
            <a:endParaRPr lang="en-US" sz="1200" dirty="0"/>
          </a:p>
          <a:p>
            <a:pPr marL="0" indent="0">
              <a:spcAft>
                <a:spcPts val="400"/>
              </a:spcAft>
              <a:buNone/>
            </a:pPr>
            <a:r>
              <a:rPr lang="en-US" sz="1200" b="1" dirty="0">
                <a:solidFill>
                  <a:srgbClr val="0F1940"/>
                </a:solidFill>
                <a:latin typeface="Century Schoolbook" pitchFamily="34" charset="0"/>
                <a:ea typeface="Century Schoolbook" pitchFamily="34" charset="-122"/>
                <a:cs typeface="Century Schoolbook" pitchFamily="34" charset="-120"/>
              </a:rPr>
              <a:t>(b) Notice. </a:t>
            </a:r>
            <a:r>
              <a:rPr lang="en-US" sz="1200" dirty="0">
                <a:solidFill>
                  <a:srgbClr val="2C3654"/>
                </a:solidFill>
                <a:latin typeface="Century Schoolbook" pitchFamily="34" charset="0"/>
                <a:ea typeface="Century Schoolbook" pitchFamily="34" charset="-122"/>
                <a:cs typeface="Century Schoolbook" pitchFamily="34" charset="-120"/>
              </a:rPr>
              <a:t>The evidence is admissible only if the proponent gives an adverse party reasonable notice of the intent to offer the evidence—so that the party has a fair opportunity to meet it. </a:t>
            </a:r>
            <a:endParaRPr lang="en-US" sz="1200" dirty="0"/>
          </a:p>
          <a:p>
            <a:pPr marL="0" indent="0">
              <a:spcAft>
                <a:spcPts val="400"/>
              </a:spcAft>
              <a:buNone/>
            </a:pPr>
            <a:r>
              <a:rPr lang="en-US" sz="1200" b="1" dirty="0">
                <a:solidFill>
                  <a:srgbClr val="0F1940"/>
                </a:solidFill>
                <a:latin typeface="Century Schoolbook" pitchFamily="34" charset="0"/>
                <a:ea typeface="Century Schoolbook" pitchFamily="34" charset="-122"/>
                <a:cs typeface="Century Schoolbook" pitchFamily="34" charset="-120"/>
              </a:rPr>
              <a:t>(c) Judicial Notice. </a:t>
            </a:r>
            <a:r>
              <a:rPr lang="en-US" sz="1200" dirty="0">
                <a:solidFill>
                  <a:srgbClr val="2C3654"/>
                </a:solidFill>
                <a:latin typeface="Century Schoolbook" pitchFamily="34" charset="0"/>
                <a:ea typeface="Century Schoolbook" pitchFamily="34" charset="-122"/>
                <a:cs typeface="Century Schoolbook" pitchFamily="34" charset="-120"/>
              </a:rPr>
              <a:t>This rule does not apply to facts that may be judicially noticed under Rule 201. </a:t>
            </a:r>
            <a:endParaRPr lang="en-US" sz="1200" dirty="0"/>
          </a:p>
          <a:p>
            <a:pPr marL="0" indent="0">
              <a:spcAft>
                <a:spcPts val="400"/>
              </a:spcAft>
              <a:buNone/>
            </a:pPr>
            <a:r>
              <a:rPr lang="en-US" sz="1200" b="1" dirty="0">
                <a:solidFill>
                  <a:srgbClr val="0F1940"/>
                </a:solidFill>
                <a:latin typeface="Century Schoolbook" pitchFamily="34" charset="0"/>
                <a:ea typeface="Century Schoolbook" pitchFamily="34" charset="-122"/>
                <a:cs typeface="Century Schoolbook" pitchFamily="34" charset="-120"/>
              </a:rPr>
              <a:t>(d) Definition. </a:t>
            </a:r>
            <a:r>
              <a:rPr lang="en-US" sz="1200" dirty="0">
                <a:solidFill>
                  <a:srgbClr val="2C3654"/>
                </a:solidFill>
                <a:latin typeface="Century Schoolbook" pitchFamily="34" charset="0"/>
                <a:ea typeface="Century Schoolbook" pitchFamily="34" charset="-122"/>
                <a:cs typeface="Century Schoolbook" pitchFamily="34" charset="-120"/>
              </a:rPr>
              <a:t>In this rule, “artificial intelligence” means a machine-based system that can, for a given set of human-defined objectives, make predictions, recommendations or decisions influencing real or virtual environments.</a:t>
            </a:r>
            <a:endParaRPr lang="en-US" sz="1200" dirty="0"/>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Expert foundation required. Subsection (a) closes the Rule 901(b)(9) loophole for AI output.</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How a Federal Rule Is Made</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Seven stages, two to three years—fourteen months of which are statutory.</a:t>
            </a:r>
            <a:endParaRPr lang="en-US" sz="1200" dirty="0"/>
          </a:p>
        </p:txBody>
      </p:sp>
      <p:sp>
        <p:nvSpPr>
          <p:cNvPr id="6" name="Shape 4"/>
          <p:cNvSpPr/>
          <p:nvPr/>
        </p:nvSpPr>
        <p:spPr>
          <a:xfrm>
            <a:off x="548640" y="1325880"/>
            <a:ext cx="8046720" cy="45720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25880"/>
            <a:ext cx="502920" cy="457200"/>
          </a:xfrm>
          <a:prstGeom prst="rect">
            <a:avLst/>
          </a:prstGeom>
          <a:solidFill>
            <a:srgbClr val="1E2761"/>
          </a:solidFill>
          <a:ln w="12700">
            <a:solidFill>
              <a:srgbClr val="1E2761"/>
            </a:solidFill>
            <a:prstDash val="solid"/>
          </a:ln>
        </p:spPr>
        <p:txBody>
          <a:bodyPr/>
          <a:lstStyle/>
          <a:p>
            <a:endParaRPr lang="en-US"/>
          </a:p>
        </p:txBody>
      </p:sp>
      <p:sp>
        <p:nvSpPr>
          <p:cNvPr id="8" name="Text 6"/>
          <p:cNvSpPr/>
          <p:nvPr/>
        </p:nvSpPr>
        <p:spPr>
          <a:xfrm>
            <a:off x="548640" y="1325880"/>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1</a:t>
            </a:r>
            <a:endParaRPr lang="en-US" sz="1800" dirty="0"/>
          </a:p>
        </p:txBody>
      </p:sp>
      <p:sp>
        <p:nvSpPr>
          <p:cNvPr id="9" name="Text 7"/>
          <p:cNvSpPr/>
          <p:nvPr/>
        </p:nvSpPr>
        <p:spPr>
          <a:xfrm>
            <a:off x="1234440" y="1325880"/>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Advisory Committee</a:t>
            </a:r>
            <a:endParaRPr lang="en-US" sz="1300" dirty="0"/>
          </a:p>
        </p:txBody>
      </p:sp>
      <p:sp>
        <p:nvSpPr>
          <p:cNvPr id="10" name="Text 8"/>
          <p:cNvSpPr/>
          <p:nvPr/>
        </p:nvSpPr>
        <p:spPr>
          <a:xfrm>
            <a:off x="3931920" y="1325880"/>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Reporter drafts; committee weighs suggestion</a:t>
            </a:r>
            <a:endParaRPr lang="en-US" sz="1100" dirty="0"/>
          </a:p>
        </p:txBody>
      </p:sp>
      <p:sp>
        <p:nvSpPr>
          <p:cNvPr id="11" name="Shape 9"/>
          <p:cNvSpPr/>
          <p:nvPr/>
        </p:nvSpPr>
        <p:spPr>
          <a:xfrm>
            <a:off x="548640" y="1819656"/>
            <a:ext cx="8046720" cy="457200"/>
          </a:xfrm>
          <a:prstGeom prst="rect">
            <a:avLst/>
          </a:prstGeom>
          <a:solidFill>
            <a:srgbClr val="F5F7FB"/>
          </a:solidFill>
          <a:ln w="12700">
            <a:solidFill>
              <a:srgbClr val="F5F7FB"/>
            </a:solidFill>
            <a:prstDash val="solid"/>
          </a:ln>
        </p:spPr>
        <p:txBody>
          <a:bodyPr/>
          <a:lstStyle/>
          <a:p>
            <a:endParaRPr lang="en-US"/>
          </a:p>
        </p:txBody>
      </p:sp>
      <p:sp>
        <p:nvSpPr>
          <p:cNvPr id="12" name="Shape 10"/>
          <p:cNvSpPr/>
          <p:nvPr/>
        </p:nvSpPr>
        <p:spPr>
          <a:xfrm>
            <a:off x="548640" y="1819656"/>
            <a:ext cx="502920" cy="457200"/>
          </a:xfrm>
          <a:prstGeom prst="rect">
            <a:avLst/>
          </a:prstGeom>
          <a:solidFill>
            <a:srgbClr val="1E2761"/>
          </a:solidFill>
          <a:ln w="12700">
            <a:solidFill>
              <a:srgbClr val="1E2761"/>
            </a:solidFill>
            <a:prstDash val="solid"/>
          </a:ln>
        </p:spPr>
        <p:txBody>
          <a:bodyPr/>
          <a:lstStyle/>
          <a:p>
            <a:endParaRPr lang="en-US"/>
          </a:p>
        </p:txBody>
      </p:sp>
      <p:sp>
        <p:nvSpPr>
          <p:cNvPr id="13" name="Text 11"/>
          <p:cNvSpPr/>
          <p:nvPr/>
        </p:nvSpPr>
        <p:spPr>
          <a:xfrm>
            <a:off x="548640" y="1819656"/>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2</a:t>
            </a:r>
            <a:endParaRPr lang="en-US" sz="1800" dirty="0"/>
          </a:p>
        </p:txBody>
      </p:sp>
      <p:sp>
        <p:nvSpPr>
          <p:cNvPr id="14" name="Text 12"/>
          <p:cNvSpPr/>
          <p:nvPr/>
        </p:nvSpPr>
        <p:spPr>
          <a:xfrm>
            <a:off x="1234440" y="1819656"/>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Publication</a:t>
            </a:r>
            <a:endParaRPr lang="en-US" sz="1300" dirty="0"/>
          </a:p>
        </p:txBody>
      </p:sp>
      <p:sp>
        <p:nvSpPr>
          <p:cNvPr id="15" name="Text 13"/>
          <p:cNvSpPr/>
          <p:nvPr/>
        </p:nvSpPr>
        <p:spPr>
          <a:xfrm>
            <a:off x="3931920" y="1819656"/>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Six-month public comment period; hearings</a:t>
            </a:r>
            <a:endParaRPr lang="en-US" sz="1100" dirty="0"/>
          </a:p>
        </p:txBody>
      </p:sp>
      <p:sp>
        <p:nvSpPr>
          <p:cNvPr id="16" name="Shape 14"/>
          <p:cNvSpPr/>
          <p:nvPr/>
        </p:nvSpPr>
        <p:spPr>
          <a:xfrm>
            <a:off x="548640" y="2313432"/>
            <a:ext cx="8046720" cy="457200"/>
          </a:xfrm>
          <a:prstGeom prst="rect">
            <a:avLst/>
          </a:prstGeom>
          <a:solidFill>
            <a:srgbClr val="F5F7FB"/>
          </a:solidFill>
          <a:ln w="12700">
            <a:solidFill>
              <a:srgbClr val="F5F7FB"/>
            </a:solidFill>
            <a:prstDash val="solid"/>
          </a:ln>
        </p:spPr>
        <p:txBody>
          <a:bodyPr/>
          <a:lstStyle/>
          <a:p>
            <a:endParaRPr lang="en-US"/>
          </a:p>
        </p:txBody>
      </p:sp>
      <p:sp>
        <p:nvSpPr>
          <p:cNvPr id="17" name="Shape 15"/>
          <p:cNvSpPr/>
          <p:nvPr/>
        </p:nvSpPr>
        <p:spPr>
          <a:xfrm>
            <a:off x="548640" y="2313432"/>
            <a:ext cx="502920" cy="457200"/>
          </a:xfrm>
          <a:prstGeom prst="rect">
            <a:avLst/>
          </a:prstGeom>
          <a:solidFill>
            <a:srgbClr val="1E2761"/>
          </a:solidFill>
          <a:ln w="12700">
            <a:solidFill>
              <a:srgbClr val="1E2761"/>
            </a:solidFill>
            <a:prstDash val="solid"/>
          </a:ln>
        </p:spPr>
        <p:txBody>
          <a:bodyPr/>
          <a:lstStyle/>
          <a:p>
            <a:endParaRPr lang="en-US"/>
          </a:p>
        </p:txBody>
      </p:sp>
      <p:sp>
        <p:nvSpPr>
          <p:cNvPr id="18" name="Text 16"/>
          <p:cNvSpPr/>
          <p:nvPr/>
        </p:nvSpPr>
        <p:spPr>
          <a:xfrm>
            <a:off x="548640" y="2313432"/>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3</a:t>
            </a:r>
            <a:endParaRPr lang="en-US" sz="1800" dirty="0"/>
          </a:p>
        </p:txBody>
      </p:sp>
      <p:sp>
        <p:nvSpPr>
          <p:cNvPr id="19" name="Text 17"/>
          <p:cNvSpPr/>
          <p:nvPr/>
        </p:nvSpPr>
        <p:spPr>
          <a:xfrm>
            <a:off x="1234440" y="2313432"/>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Committee Revises</a:t>
            </a:r>
            <a:endParaRPr lang="en-US" sz="1300" dirty="0"/>
          </a:p>
        </p:txBody>
      </p:sp>
      <p:sp>
        <p:nvSpPr>
          <p:cNvPr id="20" name="Text 18"/>
          <p:cNvSpPr/>
          <p:nvPr/>
        </p:nvSpPr>
        <p:spPr>
          <a:xfrm>
            <a:off x="3931920" y="2313432"/>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Fresh look considering comments; “Gap” report</a:t>
            </a:r>
            <a:endParaRPr lang="en-US" sz="1100" dirty="0"/>
          </a:p>
        </p:txBody>
      </p:sp>
      <p:sp>
        <p:nvSpPr>
          <p:cNvPr id="21" name="Shape 19"/>
          <p:cNvSpPr/>
          <p:nvPr/>
        </p:nvSpPr>
        <p:spPr>
          <a:xfrm>
            <a:off x="548640" y="2807208"/>
            <a:ext cx="8046720" cy="457200"/>
          </a:xfrm>
          <a:prstGeom prst="rect">
            <a:avLst/>
          </a:prstGeom>
          <a:solidFill>
            <a:srgbClr val="F5F7FB"/>
          </a:solidFill>
          <a:ln w="12700">
            <a:solidFill>
              <a:srgbClr val="F5F7FB"/>
            </a:solidFill>
            <a:prstDash val="solid"/>
          </a:ln>
        </p:spPr>
        <p:txBody>
          <a:bodyPr/>
          <a:lstStyle/>
          <a:p>
            <a:endParaRPr lang="en-US"/>
          </a:p>
        </p:txBody>
      </p:sp>
      <p:sp>
        <p:nvSpPr>
          <p:cNvPr id="22" name="Shape 20"/>
          <p:cNvSpPr/>
          <p:nvPr/>
        </p:nvSpPr>
        <p:spPr>
          <a:xfrm>
            <a:off x="548640" y="2807208"/>
            <a:ext cx="502920" cy="457200"/>
          </a:xfrm>
          <a:prstGeom prst="rect">
            <a:avLst/>
          </a:prstGeom>
          <a:solidFill>
            <a:srgbClr val="1E2761"/>
          </a:solidFill>
          <a:ln w="12700">
            <a:solidFill>
              <a:srgbClr val="1E2761"/>
            </a:solidFill>
            <a:prstDash val="solid"/>
          </a:ln>
        </p:spPr>
        <p:txBody>
          <a:bodyPr/>
          <a:lstStyle/>
          <a:p>
            <a:endParaRPr lang="en-US"/>
          </a:p>
        </p:txBody>
      </p:sp>
      <p:sp>
        <p:nvSpPr>
          <p:cNvPr id="23" name="Text 21"/>
          <p:cNvSpPr/>
          <p:nvPr/>
        </p:nvSpPr>
        <p:spPr>
          <a:xfrm>
            <a:off x="548640" y="2807208"/>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4</a:t>
            </a:r>
            <a:endParaRPr lang="en-US" sz="1800" dirty="0"/>
          </a:p>
        </p:txBody>
      </p:sp>
      <p:sp>
        <p:nvSpPr>
          <p:cNvPr id="24" name="Text 22"/>
          <p:cNvSpPr/>
          <p:nvPr/>
        </p:nvSpPr>
        <p:spPr>
          <a:xfrm>
            <a:off x="1234440" y="2807208"/>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Standing Committee</a:t>
            </a:r>
            <a:endParaRPr lang="en-US" sz="1300" dirty="0"/>
          </a:p>
        </p:txBody>
      </p:sp>
      <p:sp>
        <p:nvSpPr>
          <p:cNvPr id="25" name="Text 23"/>
          <p:cNvSpPr/>
          <p:nvPr/>
        </p:nvSpPr>
        <p:spPr>
          <a:xfrm>
            <a:off x="3931920" y="2807208"/>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Reviews, modifies, or approves proposal</a:t>
            </a:r>
            <a:endParaRPr lang="en-US" sz="1100" dirty="0"/>
          </a:p>
        </p:txBody>
      </p:sp>
      <p:sp>
        <p:nvSpPr>
          <p:cNvPr id="26" name="Shape 24"/>
          <p:cNvSpPr/>
          <p:nvPr/>
        </p:nvSpPr>
        <p:spPr>
          <a:xfrm>
            <a:off x="548640" y="3300984"/>
            <a:ext cx="8046720" cy="457200"/>
          </a:xfrm>
          <a:prstGeom prst="rect">
            <a:avLst/>
          </a:prstGeom>
          <a:solidFill>
            <a:srgbClr val="F5F7FB"/>
          </a:solidFill>
          <a:ln w="12700">
            <a:solidFill>
              <a:srgbClr val="F5F7FB"/>
            </a:solidFill>
            <a:prstDash val="solid"/>
          </a:ln>
        </p:spPr>
        <p:txBody>
          <a:bodyPr/>
          <a:lstStyle/>
          <a:p>
            <a:endParaRPr lang="en-US"/>
          </a:p>
        </p:txBody>
      </p:sp>
      <p:sp>
        <p:nvSpPr>
          <p:cNvPr id="27" name="Shape 25"/>
          <p:cNvSpPr/>
          <p:nvPr/>
        </p:nvSpPr>
        <p:spPr>
          <a:xfrm>
            <a:off x="548640" y="3300984"/>
            <a:ext cx="502920" cy="457200"/>
          </a:xfrm>
          <a:prstGeom prst="rect">
            <a:avLst/>
          </a:prstGeom>
          <a:solidFill>
            <a:srgbClr val="1E2761"/>
          </a:solidFill>
          <a:ln w="12700">
            <a:solidFill>
              <a:srgbClr val="1E2761"/>
            </a:solidFill>
            <a:prstDash val="solid"/>
          </a:ln>
        </p:spPr>
        <p:txBody>
          <a:bodyPr/>
          <a:lstStyle/>
          <a:p>
            <a:endParaRPr lang="en-US"/>
          </a:p>
        </p:txBody>
      </p:sp>
      <p:sp>
        <p:nvSpPr>
          <p:cNvPr id="28" name="Text 26"/>
          <p:cNvSpPr/>
          <p:nvPr/>
        </p:nvSpPr>
        <p:spPr>
          <a:xfrm>
            <a:off x="548640" y="3300984"/>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5</a:t>
            </a:r>
            <a:endParaRPr lang="en-US" sz="1800" dirty="0"/>
          </a:p>
        </p:txBody>
      </p:sp>
      <p:sp>
        <p:nvSpPr>
          <p:cNvPr id="29" name="Text 27"/>
          <p:cNvSpPr/>
          <p:nvPr/>
        </p:nvSpPr>
        <p:spPr>
          <a:xfrm>
            <a:off x="1234440" y="3300984"/>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Judicial Conference</a:t>
            </a:r>
            <a:endParaRPr lang="en-US" sz="1300" dirty="0"/>
          </a:p>
        </p:txBody>
      </p:sp>
      <p:sp>
        <p:nvSpPr>
          <p:cNvPr id="30" name="Text 28"/>
          <p:cNvSpPr/>
          <p:nvPr/>
        </p:nvSpPr>
        <p:spPr>
          <a:xfrm>
            <a:off x="3931920" y="3300984"/>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Considers at September session</a:t>
            </a:r>
            <a:endParaRPr lang="en-US" sz="1100" dirty="0"/>
          </a:p>
        </p:txBody>
      </p:sp>
      <p:sp>
        <p:nvSpPr>
          <p:cNvPr id="31" name="Shape 29"/>
          <p:cNvSpPr/>
          <p:nvPr/>
        </p:nvSpPr>
        <p:spPr>
          <a:xfrm>
            <a:off x="548640" y="3794760"/>
            <a:ext cx="8046720" cy="457200"/>
          </a:xfrm>
          <a:prstGeom prst="rect">
            <a:avLst/>
          </a:prstGeom>
          <a:solidFill>
            <a:srgbClr val="F5F7FB"/>
          </a:solidFill>
          <a:ln w="12700">
            <a:solidFill>
              <a:srgbClr val="F5F7FB"/>
            </a:solidFill>
            <a:prstDash val="solid"/>
          </a:ln>
        </p:spPr>
        <p:txBody>
          <a:bodyPr/>
          <a:lstStyle/>
          <a:p>
            <a:endParaRPr lang="en-US"/>
          </a:p>
        </p:txBody>
      </p:sp>
      <p:sp>
        <p:nvSpPr>
          <p:cNvPr id="32" name="Shape 30"/>
          <p:cNvSpPr/>
          <p:nvPr/>
        </p:nvSpPr>
        <p:spPr>
          <a:xfrm>
            <a:off x="548640" y="3794760"/>
            <a:ext cx="502920" cy="457200"/>
          </a:xfrm>
          <a:prstGeom prst="rect">
            <a:avLst/>
          </a:prstGeom>
          <a:solidFill>
            <a:srgbClr val="1E2761"/>
          </a:solidFill>
          <a:ln w="12700">
            <a:solidFill>
              <a:srgbClr val="1E2761"/>
            </a:solidFill>
            <a:prstDash val="solid"/>
          </a:ln>
        </p:spPr>
        <p:txBody>
          <a:bodyPr/>
          <a:lstStyle/>
          <a:p>
            <a:endParaRPr lang="en-US"/>
          </a:p>
        </p:txBody>
      </p:sp>
      <p:sp>
        <p:nvSpPr>
          <p:cNvPr id="33" name="Text 31"/>
          <p:cNvSpPr/>
          <p:nvPr/>
        </p:nvSpPr>
        <p:spPr>
          <a:xfrm>
            <a:off x="548640" y="3794760"/>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6</a:t>
            </a:r>
            <a:endParaRPr lang="en-US" sz="1800" dirty="0"/>
          </a:p>
        </p:txBody>
      </p:sp>
      <p:sp>
        <p:nvSpPr>
          <p:cNvPr id="34" name="Text 32"/>
          <p:cNvSpPr/>
          <p:nvPr/>
        </p:nvSpPr>
        <p:spPr>
          <a:xfrm>
            <a:off x="1234440" y="3794760"/>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Supreme Court</a:t>
            </a:r>
            <a:endParaRPr lang="en-US" sz="1300" dirty="0"/>
          </a:p>
        </p:txBody>
      </p:sp>
      <p:sp>
        <p:nvSpPr>
          <p:cNvPr id="35" name="Text 33"/>
          <p:cNvSpPr/>
          <p:nvPr/>
        </p:nvSpPr>
        <p:spPr>
          <a:xfrm>
            <a:off x="3931920" y="3794760"/>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Seven-month window; transmits by May 1</a:t>
            </a:r>
            <a:endParaRPr lang="en-US" sz="1100" dirty="0"/>
          </a:p>
        </p:txBody>
      </p:sp>
      <p:sp>
        <p:nvSpPr>
          <p:cNvPr id="36" name="Shape 34"/>
          <p:cNvSpPr/>
          <p:nvPr/>
        </p:nvSpPr>
        <p:spPr>
          <a:xfrm>
            <a:off x="548640" y="4288536"/>
            <a:ext cx="8046720" cy="457200"/>
          </a:xfrm>
          <a:prstGeom prst="rect">
            <a:avLst/>
          </a:prstGeom>
          <a:solidFill>
            <a:srgbClr val="F5F7FB"/>
          </a:solidFill>
          <a:ln w="12700">
            <a:solidFill>
              <a:srgbClr val="F5F7FB"/>
            </a:solidFill>
            <a:prstDash val="solid"/>
          </a:ln>
        </p:spPr>
        <p:txBody>
          <a:bodyPr/>
          <a:lstStyle/>
          <a:p>
            <a:endParaRPr lang="en-US"/>
          </a:p>
        </p:txBody>
      </p:sp>
      <p:sp>
        <p:nvSpPr>
          <p:cNvPr id="37" name="Shape 35"/>
          <p:cNvSpPr/>
          <p:nvPr/>
        </p:nvSpPr>
        <p:spPr>
          <a:xfrm>
            <a:off x="548640" y="4288536"/>
            <a:ext cx="502920" cy="457200"/>
          </a:xfrm>
          <a:prstGeom prst="rect">
            <a:avLst/>
          </a:prstGeom>
          <a:solidFill>
            <a:srgbClr val="1E2761"/>
          </a:solidFill>
          <a:ln w="12700">
            <a:solidFill>
              <a:srgbClr val="1E2761"/>
            </a:solidFill>
            <a:prstDash val="solid"/>
          </a:ln>
        </p:spPr>
        <p:txBody>
          <a:bodyPr/>
          <a:lstStyle/>
          <a:p>
            <a:endParaRPr lang="en-US"/>
          </a:p>
        </p:txBody>
      </p:sp>
      <p:sp>
        <p:nvSpPr>
          <p:cNvPr id="38" name="Text 36"/>
          <p:cNvSpPr/>
          <p:nvPr/>
        </p:nvSpPr>
        <p:spPr>
          <a:xfrm>
            <a:off x="548640" y="4288536"/>
            <a:ext cx="502920" cy="457200"/>
          </a:xfrm>
          <a:prstGeom prst="rect">
            <a:avLst/>
          </a:prstGeom>
          <a:noFill/>
          <a:ln/>
        </p:spPr>
        <p:txBody>
          <a:bodyPr wrap="square" lIns="0" tIns="0" rIns="0" bIns="0" rtlCol="0" anchor="ctr"/>
          <a:lstStyle/>
          <a:p>
            <a:pPr marL="0" indent="0" algn="ctr">
              <a:buNone/>
            </a:pPr>
            <a:r>
              <a:rPr lang="en-US" sz="1800" b="1" dirty="0">
                <a:solidFill>
                  <a:srgbClr val="C9A959"/>
                </a:solidFill>
                <a:latin typeface="Century Schoolbook" pitchFamily="34" charset="0"/>
                <a:ea typeface="Century Schoolbook" pitchFamily="34" charset="-122"/>
                <a:cs typeface="Century Schoolbook" pitchFamily="34" charset="-120"/>
              </a:rPr>
              <a:t>7</a:t>
            </a:r>
            <a:endParaRPr lang="en-US" sz="1800" dirty="0"/>
          </a:p>
        </p:txBody>
      </p:sp>
      <p:sp>
        <p:nvSpPr>
          <p:cNvPr id="39" name="Text 37"/>
          <p:cNvSpPr/>
          <p:nvPr/>
        </p:nvSpPr>
        <p:spPr>
          <a:xfrm>
            <a:off x="1234440" y="4288536"/>
            <a:ext cx="2651760" cy="457200"/>
          </a:xfrm>
          <a:prstGeom prst="rect">
            <a:avLst/>
          </a:prstGeom>
          <a:noFill/>
          <a:ln/>
        </p:spPr>
        <p:txBody>
          <a:bodyPr wrap="square" lIns="0" tIns="0" rIns="0" bIns="0" rtlCol="0" anchor="ctr"/>
          <a:lstStyle/>
          <a:p>
            <a:pPr marL="0" indent="0">
              <a:buNone/>
            </a:pPr>
            <a:r>
              <a:rPr lang="en-US" sz="1300" b="1" dirty="0">
                <a:solidFill>
                  <a:srgbClr val="0F1940"/>
                </a:solidFill>
                <a:latin typeface="Century Schoolbook" pitchFamily="34" charset="0"/>
                <a:ea typeface="Century Schoolbook" pitchFamily="34" charset="-122"/>
                <a:cs typeface="Century Schoolbook" pitchFamily="34" charset="-120"/>
              </a:rPr>
              <a:t>Congress</a:t>
            </a:r>
            <a:endParaRPr lang="en-US" sz="1300" dirty="0"/>
          </a:p>
        </p:txBody>
      </p:sp>
      <p:sp>
        <p:nvSpPr>
          <p:cNvPr id="40" name="Text 38"/>
          <p:cNvSpPr/>
          <p:nvPr/>
        </p:nvSpPr>
        <p:spPr>
          <a:xfrm>
            <a:off x="3931920" y="4288536"/>
            <a:ext cx="4572000" cy="457200"/>
          </a:xfrm>
          <a:prstGeom prst="rect">
            <a:avLst/>
          </a:prstGeom>
          <a:noFill/>
          <a:ln/>
        </p:spPr>
        <p:txBody>
          <a:bodyPr wrap="square" lIns="0" tIns="0" rIns="0" bIns="0" rtlCol="0" anchor="ctr"/>
          <a:lstStyle/>
          <a:p>
            <a:pPr marL="0" indent="0">
              <a:buNone/>
            </a:pPr>
            <a:r>
              <a:rPr lang="en-US" sz="1100" dirty="0">
                <a:solidFill>
                  <a:srgbClr val="2C3654"/>
                </a:solidFill>
                <a:latin typeface="Century Schoolbook" pitchFamily="34" charset="0"/>
                <a:ea typeface="Century Schoolbook" pitchFamily="34" charset="-122"/>
                <a:cs typeface="Century Schoolbook" pitchFamily="34" charset="-120"/>
              </a:rPr>
              <a:t>Seven months to reject, modify, or defer</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C9A959"/>
          </a:solidFill>
          <a:ln w="12700">
            <a:solidFill>
              <a:srgbClr val="C9A959"/>
            </a:solidFill>
            <a:prstDash val="solid"/>
          </a:ln>
        </p:spPr>
        <p:txBody>
          <a:bodyPr/>
          <a:lstStyle/>
          <a:p>
            <a:endParaRPr lang="en-US"/>
          </a:p>
        </p:txBody>
      </p:sp>
      <p:sp>
        <p:nvSpPr>
          <p:cNvPr id="3" name="Text 1"/>
          <p:cNvSpPr/>
          <p:nvPr/>
        </p:nvSpPr>
        <p:spPr>
          <a:xfrm>
            <a:off x="822960" y="822960"/>
            <a:ext cx="1463040" cy="1463040"/>
          </a:xfrm>
          <a:prstGeom prst="rect">
            <a:avLst/>
          </a:prstGeom>
          <a:noFill/>
          <a:ln/>
        </p:spPr>
        <p:txBody>
          <a:bodyPr wrap="square" lIns="0" tIns="0" rIns="0" bIns="0" rtlCol="0" anchor="t"/>
          <a:lstStyle/>
          <a:p>
            <a:pPr marL="0" indent="0">
              <a:buNone/>
            </a:pPr>
            <a:r>
              <a:rPr lang="en-US" sz="11000" b="1" dirty="0">
                <a:solidFill>
                  <a:srgbClr val="C9A959"/>
                </a:solidFill>
                <a:latin typeface="Century Schoolbook" pitchFamily="34" charset="0"/>
                <a:ea typeface="Century Schoolbook" pitchFamily="34" charset="-122"/>
                <a:cs typeface="Century Schoolbook" pitchFamily="34" charset="-120"/>
              </a:rPr>
              <a:t>1</a:t>
            </a:r>
            <a:endParaRPr lang="en-US" sz="11000" dirty="0"/>
          </a:p>
        </p:txBody>
      </p:sp>
      <p:sp>
        <p:nvSpPr>
          <p:cNvPr id="4" name="Shape 2"/>
          <p:cNvSpPr/>
          <p:nvPr/>
        </p:nvSpPr>
        <p:spPr>
          <a:xfrm>
            <a:off x="2468880" y="914400"/>
            <a:ext cx="18288" cy="1828800"/>
          </a:xfrm>
          <a:prstGeom prst="rect">
            <a:avLst/>
          </a:prstGeom>
          <a:solidFill>
            <a:srgbClr val="C9A959"/>
          </a:solidFill>
          <a:ln w="12700">
            <a:solidFill>
              <a:srgbClr val="C9A959"/>
            </a:solidFill>
            <a:prstDash val="solid"/>
          </a:ln>
        </p:spPr>
        <p:txBody>
          <a:bodyPr/>
          <a:lstStyle/>
          <a:p>
            <a:endParaRPr lang="en-US"/>
          </a:p>
        </p:txBody>
      </p:sp>
      <p:sp>
        <p:nvSpPr>
          <p:cNvPr id="5" name="Text 3"/>
          <p:cNvSpPr/>
          <p:nvPr/>
        </p:nvSpPr>
        <p:spPr>
          <a:xfrm>
            <a:off x="2697480" y="960120"/>
            <a:ext cx="5943600" cy="320040"/>
          </a:xfrm>
          <a:prstGeom prst="rect">
            <a:avLst/>
          </a:prstGeom>
          <a:noFill/>
          <a:ln/>
        </p:spPr>
        <p:txBody>
          <a:bodyPr wrap="square" lIns="0" tIns="0" rIns="0" bIns="0" rtlCol="0" anchor="ctr"/>
          <a:lstStyle/>
          <a:p>
            <a:pPr marL="0" indent="0">
              <a:buNone/>
            </a:pPr>
            <a:r>
              <a:rPr lang="en-US" sz="1300" b="1" kern="0" spc="800" dirty="0">
                <a:solidFill>
                  <a:srgbClr val="C9A959"/>
                </a:solidFill>
                <a:latin typeface="Century Schoolbook" pitchFamily="34" charset="0"/>
                <a:ea typeface="Century Schoolbook" pitchFamily="34" charset="-122"/>
                <a:cs typeface="Century Schoolbook" pitchFamily="34" charset="-120"/>
              </a:rPr>
              <a:t>ALREADY AMENDED</a:t>
            </a:r>
            <a:endParaRPr lang="en-US" sz="1300" dirty="0"/>
          </a:p>
        </p:txBody>
      </p:sp>
      <p:sp>
        <p:nvSpPr>
          <p:cNvPr id="6" name="Text 4"/>
          <p:cNvSpPr/>
          <p:nvPr/>
        </p:nvSpPr>
        <p:spPr>
          <a:xfrm>
            <a:off x="2697480" y="1325880"/>
            <a:ext cx="5943600" cy="1371600"/>
          </a:xfrm>
          <a:prstGeom prst="rect">
            <a:avLst/>
          </a:prstGeom>
          <a:noFill/>
          <a:ln/>
        </p:spPr>
        <p:txBody>
          <a:bodyPr wrap="square" lIns="0" tIns="0" rIns="0" bIns="0" rtlCol="0" anchor="ctr"/>
          <a:lstStyle/>
          <a:p>
            <a:pPr marL="0" indent="0">
              <a:buNone/>
            </a:pPr>
            <a:r>
              <a:rPr lang="en-US" sz="3200" b="1" dirty="0">
                <a:solidFill>
                  <a:srgbClr val="FFFFFF"/>
                </a:solidFill>
                <a:latin typeface="Century Schoolbook" pitchFamily="34" charset="0"/>
                <a:ea typeface="Century Schoolbook" pitchFamily="34" charset="-122"/>
                <a:cs typeface="Century Schoolbook" pitchFamily="34" charset="-120"/>
              </a:rPr>
              <a:t>Now in force.</a:t>
            </a:r>
            <a:endParaRPr lang="en-US" sz="3200" dirty="0"/>
          </a:p>
        </p:txBody>
      </p:sp>
      <p:sp>
        <p:nvSpPr>
          <p:cNvPr id="7" name="Shape 5"/>
          <p:cNvSpPr/>
          <p:nvPr/>
        </p:nvSpPr>
        <p:spPr>
          <a:xfrm>
            <a:off x="822960" y="3236976"/>
            <a:ext cx="109728" cy="109728"/>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1051560" y="3108960"/>
            <a:ext cx="7589520" cy="365760"/>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702</a:t>
            </a:r>
            <a:r>
              <a:rPr lang="en-US" sz="1300" i="1" dirty="0">
                <a:solidFill>
                  <a:srgbClr val="CADCFC"/>
                </a:solidFill>
                <a:latin typeface="Century Schoolbook" pitchFamily="34" charset="0"/>
                <a:ea typeface="Century Schoolbook" pitchFamily="34" charset="-122"/>
                <a:cs typeface="Century Schoolbook" pitchFamily="34" charset="-120"/>
              </a:rPr>
              <a:t>   Expert testimony — preponderance standard (effective Dec. 2023)</a:t>
            </a:r>
            <a:endParaRPr lang="en-US" sz="1500" dirty="0"/>
          </a:p>
        </p:txBody>
      </p:sp>
      <p:sp>
        <p:nvSpPr>
          <p:cNvPr id="9" name="Shape 7"/>
          <p:cNvSpPr/>
          <p:nvPr/>
        </p:nvSpPr>
        <p:spPr>
          <a:xfrm>
            <a:off x="822960" y="3648456"/>
            <a:ext cx="109728" cy="109728"/>
          </a:xfrm>
          <a:prstGeom prst="rect">
            <a:avLst/>
          </a:prstGeom>
          <a:solidFill>
            <a:srgbClr val="C9A959"/>
          </a:solidFill>
          <a:ln w="12700">
            <a:solidFill>
              <a:srgbClr val="C9A959"/>
            </a:solidFill>
            <a:prstDash val="solid"/>
          </a:ln>
        </p:spPr>
        <p:txBody>
          <a:bodyPr/>
          <a:lstStyle/>
          <a:p>
            <a:endParaRPr lang="en-US"/>
          </a:p>
        </p:txBody>
      </p:sp>
      <p:sp>
        <p:nvSpPr>
          <p:cNvPr id="10" name="Text 8"/>
          <p:cNvSpPr/>
          <p:nvPr/>
        </p:nvSpPr>
        <p:spPr>
          <a:xfrm>
            <a:off x="1051560" y="3520440"/>
            <a:ext cx="7589520" cy="365760"/>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107</a:t>
            </a:r>
            <a:r>
              <a:rPr lang="en-US" sz="1300" i="1" dirty="0">
                <a:solidFill>
                  <a:srgbClr val="CADCFC"/>
                </a:solidFill>
                <a:latin typeface="Century Schoolbook" pitchFamily="34" charset="0"/>
                <a:ea typeface="Century Schoolbook" pitchFamily="34" charset="-122"/>
                <a:cs typeface="Century Schoolbook" pitchFamily="34" charset="-120"/>
              </a:rPr>
              <a:t>   Illustrative aids — new rule (effective Dec. 2024)</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Rule 702 — Testimony by Expert Witnesses</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Amended 2023: proponent must show by a preponderance; opinion must reflect reliable application.</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508760"/>
            <a:ext cx="7589520" cy="2971800"/>
          </a:xfrm>
          <a:prstGeom prst="rect">
            <a:avLst/>
          </a:prstGeom>
          <a:noFill/>
          <a:ln/>
        </p:spPr>
        <p:txBody>
          <a:bodyPr wrap="square" lIns="0" tIns="0" rIns="0" bIns="0" rtlCol="0" anchor="t"/>
          <a:lstStyle/>
          <a:p>
            <a:pPr marL="0" indent="0">
              <a:spcAft>
                <a:spcPts val="400"/>
              </a:spcAft>
              <a:buNone/>
            </a:pPr>
            <a:r>
              <a:rPr lang="en-US" sz="1400" dirty="0">
                <a:solidFill>
                  <a:srgbClr val="2C3654"/>
                </a:solidFill>
                <a:latin typeface="Century Schoolbook" pitchFamily="34" charset="0"/>
                <a:ea typeface="Century Schoolbook" pitchFamily="34" charset="-122"/>
                <a:cs typeface="Century Schoolbook" pitchFamily="34" charset="-120"/>
              </a:rPr>
              <a:t>A witness who is qualified as an expert by knowledge, skill, experience, training, or education may testify in the form of an opinion or otherwise if </a:t>
            </a:r>
            <a:r>
              <a:rPr lang="en-US" sz="1400" b="1" u="sng" dirty="0">
                <a:solidFill>
                  <a:srgbClr val="FF0000"/>
                </a:solidFill>
                <a:latin typeface="Century Schoolbook" pitchFamily="34" charset="0"/>
                <a:ea typeface="Century Schoolbook" pitchFamily="34" charset="-122"/>
                <a:cs typeface="Century Schoolbook" pitchFamily="34" charset="-120"/>
              </a:rPr>
              <a:t>the proponent demonstrates to the court that it is more likely than not that</a:t>
            </a:r>
            <a:r>
              <a:rPr lang="en-US" sz="1400" dirty="0">
                <a:solidFill>
                  <a:srgbClr val="2C3654"/>
                </a:solidFill>
                <a:latin typeface="Century Schoolbook" pitchFamily="34" charset="0"/>
                <a:ea typeface="Century Schoolbook" pitchFamily="34" charset="-122"/>
                <a:cs typeface="Century Schoolbook" pitchFamily="34" charset="-120"/>
              </a:rPr>
              <a:t>:</a:t>
            </a:r>
            <a:endParaRPr lang="en-US" sz="1400" dirty="0"/>
          </a:p>
          <a:p>
            <a:pPr marL="0" indent="0">
              <a:spcAft>
                <a:spcPts val="400"/>
              </a:spcAft>
              <a:buNone/>
            </a:pPr>
            <a:r>
              <a:rPr lang="en-US" sz="1400" dirty="0">
                <a:solidFill>
                  <a:srgbClr val="2C3654"/>
                </a:solidFill>
                <a:latin typeface="Century Schoolbook" pitchFamily="34" charset="0"/>
                <a:ea typeface="Century Schoolbook" pitchFamily="34" charset="-122"/>
                <a:cs typeface="Century Schoolbook" pitchFamily="34" charset="-120"/>
              </a:rPr>
              <a:t> </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(a) </a:t>
            </a:r>
            <a:r>
              <a:rPr lang="en-US" sz="1400" dirty="0">
                <a:solidFill>
                  <a:srgbClr val="2C3654"/>
                </a:solidFill>
                <a:latin typeface="Century Schoolbook" pitchFamily="34" charset="0"/>
                <a:ea typeface="Century Schoolbook" pitchFamily="34" charset="-122"/>
                <a:cs typeface="Century Schoolbook" pitchFamily="34" charset="-120"/>
              </a:rPr>
              <a:t>the expert’s scientific, technical, or other specialized knowledge will help the trier of fact to understand the evidence or to determine a fact in issue;</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(b) </a:t>
            </a:r>
            <a:r>
              <a:rPr lang="en-US" sz="1400" dirty="0">
                <a:solidFill>
                  <a:srgbClr val="2C3654"/>
                </a:solidFill>
                <a:latin typeface="Century Schoolbook" pitchFamily="34" charset="0"/>
                <a:ea typeface="Century Schoolbook" pitchFamily="34" charset="-122"/>
                <a:cs typeface="Century Schoolbook" pitchFamily="34" charset="-120"/>
              </a:rPr>
              <a:t>the testimony is based on sufficient facts or data;</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(c) </a:t>
            </a:r>
            <a:r>
              <a:rPr lang="en-US" sz="1400" dirty="0">
                <a:solidFill>
                  <a:srgbClr val="2C3654"/>
                </a:solidFill>
                <a:latin typeface="Century Schoolbook" pitchFamily="34" charset="0"/>
                <a:ea typeface="Century Schoolbook" pitchFamily="34" charset="-122"/>
                <a:cs typeface="Century Schoolbook" pitchFamily="34" charset="-120"/>
              </a:rPr>
              <a:t>the testimony is the product of reliable principles and methods; and</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(d) </a:t>
            </a:r>
            <a:r>
              <a:rPr lang="en-US" sz="1400" dirty="0">
                <a:solidFill>
                  <a:srgbClr val="2C3654"/>
                </a:solidFill>
                <a:latin typeface="Century Schoolbook" pitchFamily="34" charset="0"/>
                <a:ea typeface="Century Schoolbook" pitchFamily="34" charset="-122"/>
                <a:cs typeface="Century Schoolbook" pitchFamily="34" charset="-120"/>
              </a:rPr>
              <a:t>the </a:t>
            </a:r>
            <a:r>
              <a:rPr lang="en-US" sz="1400" strike="sngStrike" dirty="0">
                <a:solidFill>
                  <a:srgbClr val="B0252A"/>
                </a:solidFill>
                <a:latin typeface="Century Schoolbook" pitchFamily="34" charset="0"/>
                <a:ea typeface="Century Schoolbook" pitchFamily="34" charset="-122"/>
                <a:cs typeface="Century Schoolbook" pitchFamily="34" charset="-120"/>
              </a:rPr>
              <a:t>expert has reliably applied </a:t>
            </a:r>
            <a:r>
              <a:rPr lang="en-US" sz="1400" b="1" u="sng" dirty="0">
                <a:solidFill>
                  <a:srgbClr val="FF0000"/>
                </a:solidFill>
                <a:latin typeface="Century Schoolbook" pitchFamily="34" charset="0"/>
                <a:ea typeface="Century Schoolbook" pitchFamily="34" charset="-122"/>
                <a:cs typeface="Century Schoolbook" pitchFamily="34" charset="-120"/>
              </a:rPr>
              <a:t>expert’s opinion reflects a reliable application of </a:t>
            </a:r>
            <a:r>
              <a:rPr lang="en-US" sz="1400" dirty="0">
                <a:solidFill>
                  <a:srgbClr val="2C3654"/>
                </a:solidFill>
                <a:latin typeface="Century Schoolbook" pitchFamily="34" charset="0"/>
                <a:ea typeface="Century Schoolbook" pitchFamily="34" charset="-122"/>
                <a:cs typeface="Century Schoolbook" pitchFamily="34" charset="-120"/>
              </a:rPr>
              <a:t>the principles and methods to the facts of the case.</a:t>
            </a:r>
            <a:endParaRPr lang="en-US" sz="1400" dirty="0"/>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Fix for courts treating sufficient-basis and application as questions of weight, not admissibility.</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Rule 107 — Illustrative Aids</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New rule (2024): standards for aids used to help the jury understand — not to prove a fact.</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508760"/>
            <a:ext cx="7589520" cy="2971800"/>
          </a:xfrm>
          <a:prstGeom prst="rect">
            <a:avLst/>
          </a:prstGeom>
          <a:noFill/>
          <a:ln/>
        </p:spPr>
        <p:txBody>
          <a:bodyPr wrap="square" lIns="0" tIns="0" rIns="0" bIns="0" rtlCol="0" anchor="t"/>
          <a:lstStyle/>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(a) Permitted Uses. </a:t>
            </a:r>
            <a:r>
              <a:rPr lang="en-US" sz="1400" dirty="0">
                <a:solidFill>
                  <a:srgbClr val="2C3654"/>
                </a:solidFill>
                <a:latin typeface="Century Schoolbook" pitchFamily="34" charset="0"/>
                <a:ea typeface="Century Schoolbook" pitchFamily="34" charset="-122"/>
                <a:cs typeface="Century Schoolbook" pitchFamily="34" charset="-120"/>
              </a:rPr>
              <a:t>The court may allow a party to present an illustrative aid to help the trier of fact understand the evidence or argument if the aid’s utility in assisting comprehension is not substantially outweighed by the danger of unfair prejudice, confusing the issues, misleading the jury, undue delay, or wasting time. </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(b) Use in Jury Deliberations. </a:t>
            </a:r>
            <a:r>
              <a:rPr lang="en-US" sz="1400" dirty="0">
                <a:solidFill>
                  <a:srgbClr val="2C3654"/>
                </a:solidFill>
                <a:latin typeface="Century Schoolbook" pitchFamily="34" charset="0"/>
                <a:ea typeface="Century Schoolbook" pitchFamily="34" charset="-122"/>
                <a:cs typeface="Century Schoolbook" pitchFamily="34" charset="-120"/>
              </a:rPr>
              <a:t>An illustrative aid is not evidence and must not be provided to the jury during deliberations unless: (1) all parties consent; or (2) the court, for good cause, orders otherwise. </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(c) Record. </a:t>
            </a:r>
            <a:r>
              <a:rPr lang="en-US" sz="1400" dirty="0">
                <a:solidFill>
                  <a:srgbClr val="2C3654"/>
                </a:solidFill>
                <a:latin typeface="Century Schoolbook" pitchFamily="34" charset="0"/>
                <a:ea typeface="Century Schoolbook" pitchFamily="34" charset="-122"/>
                <a:cs typeface="Century Schoolbook" pitchFamily="34" charset="-120"/>
              </a:rPr>
              <a:t>When practicable, an illustrative aid used at trial must be entered into the record. </a:t>
            </a:r>
            <a:endParaRPr lang="en-US" sz="1400" dirty="0"/>
          </a:p>
          <a:p>
            <a:pPr marL="0" indent="0">
              <a:spcAft>
                <a:spcPts val="400"/>
              </a:spcAft>
              <a:buNone/>
            </a:pPr>
            <a:r>
              <a:rPr lang="en-US" sz="1400" b="1" dirty="0">
                <a:solidFill>
                  <a:srgbClr val="0F1940"/>
                </a:solidFill>
                <a:latin typeface="Century Schoolbook" pitchFamily="34" charset="0"/>
                <a:ea typeface="Century Schoolbook" pitchFamily="34" charset="-122"/>
                <a:cs typeface="Century Schoolbook" pitchFamily="34" charset="-120"/>
              </a:rPr>
              <a:t>(d) Summaries of Voluminous Materials Admitted as Evidence. </a:t>
            </a:r>
            <a:r>
              <a:rPr lang="en-US" sz="1400" dirty="0">
                <a:solidFill>
                  <a:srgbClr val="2C3654"/>
                </a:solidFill>
                <a:latin typeface="Century Schoolbook" pitchFamily="34" charset="0"/>
                <a:ea typeface="Century Schoolbook" pitchFamily="34" charset="-122"/>
                <a:cs typeface="Century Schoolbook" pitchFamily="34" charset="-120"/>
              </a:rPr>
              <a:t>A summary, chart, or calculation admitted as evidence to prove the content of voluminous admissible evidence is governed by Rule 1006.</a:t>
            </a:r>
            <a:endParaRPr lang="en-US" sz="1400" dirty="0"/>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Distinguishes illustrative aids (pedagogical) from substantive evidence (Rule 1006 summaries).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C9A959"/>
          </a:solidFill>
          <a:ln w="12700">
            <a:solidFill>
              <a:srgbClr val="C9A959"/>
            </a:solidFill>
            <a:prstDash val="solid"/>
          </a:ln>
        </p:spPr>
        <p:txBody>
          <a:bodyPr/>
          <a:lstStyle/>
          <a:p>
            <a:endParaRPr lang="en-US"/>
          </a:p>
        </p:txBody>
      </p:sp>
      <p:sp>
        <p:nvSpPr>
          <p:cNvPr id="3" name="Text 1"/>
          <p:cNvSpPr/>
          <p:nvPr/>
        </p:nvSpPr>
        <p:spPr>
          <a:xfrm>
            <a:off x="822960" y="822960"/>
            <a:ext cx="1463040" cy="1463040"/>
          </a:xfrm>
          <a:prstGeom prst="rect">
            <a:avLst/>
          </a:prstGeom>
          <a:noFill/>
          <a:ln/>
        </p:spPr>
        <p:txBody>
          <a:bodyPr wrap="square" lIns="0" tIns="0" rIns="0" bIns="0" rtlCol="0" anchor="t"/>
          <a:lstStyle/>
          <a:p>
            <a:pPr marL="0" indent="0">
              <a:buNone/>
            </a:pPr>
            <a:r>
              <a:rPr lang="en-US" sz="11000" b="1" dirty="0">
                <a:solidFill>
                  <a:srgbClr val="C9A959"/>
                </a:solidFill>
                <a:latin typeface="Century Schoolbook" pitchFamily="34" charset="0"/>
                <a:ea typeface="Century Schoolbook" pitchFamily="34" charset="-122"/>
                <a:cs typeface="Century Schoolbook" pitchFamily="34" charset="-120"/>
              </a:rPr>
              <a:t>2</a:t>
            </a:r>
            <a:endParaRPr lang="en-US" sz="11000" dirty="0"/>
          </a:p>
        </p:txBody>
      </p:sp>
      <p:sp>
        <p:nvSpPr>
          <p:cNvPr id="4" name="Shape 2"/>
          <p:cNvSpPr/>
          <p:nvPr/>
        </p:nvSpPr>
        <p:spPr>
          <a:xfrm>
            <a:off x="2468880" y="914400"/>
            <a:ext cx="18288" cy="1828800"/>
          </a:xfrm>
          <a:prstGeom prst="rect">
            <a:avLst/>
          </a:prstGeom>
          <a:solidFill>
            <a:srgbClr val="C9A959"/>
          </a:solidFill>
          <a:ln w="12700">
            <a:solidFill>
              <a:srgbClr val="C9A959"/>
            </a:solidFill>
            <a:prstDash val="solid"/>
          </a:ln>
        </p:spPr>
        <p:txBody>
          <a:bodyPr/>
          <a:lstStyle/>
          <a:p>
            <a:endParaRPr lang="en-US"/>
          </a:p>
        </p:txBody>
      </p:sp>
      <p:sp>
        <p:nvSpPr>
          <p:cNvPr id="5" name="Text 3"/>
          <p:cNvSpPr/>
          <p:nvPr/>
        </p:nvSpPr>
        <p:spPr>
          <a:xfrm>
            <a:off x="2697480" y="960120"/>
            <a:ext cx="5943600" cy="320040"/>
          </a:xfrm>
          <a:prstGeom prst="rect">
            <a:avLst/>
          </a:prstGeom>
          <a:noFill/>
          <a:ln/>
        </p:spPr>
        <p:txBody>
          <a:bodyPr wrap="square" lIns="0" tIns="0" rIns="0" bIns="0" rtlCol="0" anchor="ctr"/>
          <a:lstStyle/>
          <a:p>
            <a:pPr marL="0" indent="0">
              <a:buNone/>
            </a:pPr>
            <a:r>
              <a:rPr lang="en-US" sz="1300" b="1" kern="0" spc="800" dirty="0">
                <a:solidFill>
                  <a:srgbClr val="C9A959"/>
                </a:solidFill>
                <a:latin typeface="Century Schoolbook" pitchFamily="34" charset="0"/>
                <a:ea typeface="Century Schoolbook" pitchFamily="34" charset="-122"/>
                <a:cs typeface="Century Schoolbook" pitchFamily="34" charset="-120"/>
              </a:rPr>
              <a:t>IN FINAL STAGES</a:t>
            </a:r>
            <a:endParaRPr lang="en-US" sz="1300" dirty="0"/>
          </a:p>
        </p:txBody>
      </p:sp>
      <p:sp>
        <p:nvSpPr>
          <p:cNvPr id="6" name="Text 4"/>
          <p:cNvSpPr/>
          <p:nvPr/>
        </p:nvSpPr>
        <p:spPr>
          <a:xfrm>
            <a:off x="2697480" y="1325880"/>
            <a:ext cx="5943600" cy="1371600"/>
          </a:xfrm>
          <a:prstGeom prst="rect">
            <a:avLst/>
          </a:prstGeom>
          <a:noFill/>
          <a:ln/>
        </p:spPr>
        <p:txBody>
          <a:bodyPr wrap="square" lIns="0" tIns="0" rIns="0" bIns="0" rtlCol="0" anchor="ctr"/>
          <a:lstStyle/>
          <a:p>
            <a:pPr marL="0" indent="0">
              <a:buNone/>
            </a:pPr>
            <a:r>
              <a:rPr lang="en-US" sz="3200" b="1" dirty="0">
                <a:solidFill>
                  <a:srgbClr val="FFFFFF"/>
                </a:solidFill>
                <a:latin typeface="Century Schoolbook" pitchFamily="34" charset="0"/>
                <a:ea typeface="Century Schoolbook" pitchFamily="34" charset="-122"/>
                <a:cs typeface="Century Schoolbook" pitchFamily="34" charset="-120"/>
              </a:rPr>
              <a:t>Through committee review.</a:t>
            </a:r>
            <a:endParaRPr lang="en-US" sz="3200" dirty="0"/>
          </a:p>
        </p:txBody>
      </p:sp>
      <p:sp>
        <p:nvSpPr>
          <p:cNvPr id="7" name="Shape 5"/>
          <p:cNvSpPr/>
          <p:nvPr/>
        </p:nvSpPr>
        <p:spPr>
          <a:xfrm>
            <a:off x="822960" y="3236976"/>
            <a:ext cx="109728" cy="109728"/>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1051560" y="3108960"/>
            <a:ext cx="7589520" cy="539496"/>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801(d)(1)(A)</a:t>
            </a:r>
            <a:r>
              <a:rPr lang="en-US" sz="1300" i="1" dirty="0">
                <a:solidFill>
                  <a:srgbClr val="CADCFC"/>
                </a:solidFill>
                <a:latin typeface="Century Schoolbook" pitchFamily="34" charset="0"/>
                <a:ea typeface="Century Schoolbook" pitchFamily="34" charset="-122"/>
                <a:cs typeface="Century Schoolbook" pitchFamily="34" charset="-120"/>
              </a:rPr>
              <a:t>   Prior inconsistent statements — with Congress, effective date for enactment December 1, 2026</a:t>
            </a:r>
            <a:endParaRPr lang="en-US" sz="1500" dirty="0"/>
          </a:p>
        </p:txBody>
      </p:sp>
      <p:sp>
        <p:nvSpPr>
          <p:cNvPr id="9" name="Shape 7"/>
          <p:cNvSpPr/>
          <p:nvPr/>
        </p:nvSpPr>
        <p:spPr>
          <a:xfrm>
            <a:off x="822960" y="3798927"/>
            <a:ext cx="109728" cy="109728"/>
          </a:xfrm>
          <a:prstGeom prst="rect">
            <a:avLst/>
          </a:prstGeom>
          <a:solidFill>
            <a:srgbClr val="C9A959"/>
          </a:solidFill>
          <a:ln w="12700">
            <a:solidFill>
              <a:srgbClr val="C9A959"/>
            </a:solidFill>
            <a:prstDash val="solid"/>
          </a:ln>
        </p:spPr>
        <p:txBody>
          <a:bodyPr/>
          <a:lstStyle/>
          <a:p>
            <a:endParaRPr lang="en-US"/>
          </a:p>
        </p:txBody>
      </p:sp>
      <p:sp>
        <p:nvSpPr>
          <p:cNvPr id="10" name="Text 8"/>
          <p:cNvSpPr/>
          <p:nvPr/>
        </p:nvSpPr>
        <p:spPr>
          <a:xfrm>
            <a:off x="1051560" y="3670911"/>
            <a:ext cx="7589520" cy="594360"/>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609</a:t>
            </a:r>
            <a:r>
              <a:rPr lang="en-US" sz="1300" i="1" dirty="0">
                <a:solidFill>
                  <a:srgbClr val="CADCFC"/>
                </a:solidFill>
                <a:latin typeface="Century Schoolbook" pitchFamily="34" charset="0"/>
                <a:ea typeface="Century Schoolbook" pitchFamily="34" charset="-122"/>
                <a:cs typeface="Century Schoolbook" pitchFamily="34" charset="-120"/>
              </a:rPr>
              <a:t>   Impeachment by conviction — scheduled for final approval by Advisory Committee (next week)</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Rule 801(d)(1)(A) — Prior Statements</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Proposed amendment: admit unsworn prior inconsistent statements as substantive evidence.</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508760"/>
            <a:ext cx="7589520" cy="2971800"/>
          </a:xfrm>
          <a:prstGeom prst="rect">
            <a:avLst/>
          </a:prstGeom>
          <a:noFill/>
          <a:ln/>
        </p:spPr>
        <p:txBody>
          <a:bodyPr wrap="square" lIns="0" tIns="0" rIns="0" bIns="0" rtlCol="0" anchor="t"/>
          <a:lstStyle/>
          <a:p>
            <a:pPr marL="0" indent="0">
              <a:spcAft>
                <a:spcPts val="400"/>
              </a:spcAft>
              <a:buNone/>
            </a:pPr>
            <a:r>
              <a:rPr lang="en-US" sz="1600" b="1" dirty="0">
                <a:solidFill>
                  <a:srgbClr val="0F1940"/>
                </a:solidFill>
                <a:latin typeface="Century Schoolbook" pitchFamily="34" charset="0"/>
                <a:ea typeface="Century Schoolbook" pitchFamily="34" charset="-122"/>
                <a:cs typeface="Century Schoolbook" pitchFamily="34" charset="-120"/>
              </a:rPr>
              <a:t>(d) Statements That Are Not Hearsay. </a:t>
            </a:r>
            <a:r>
              <a:rPr lang="en-US" sz="1600" dirty="0">
                <a:solidFill>
                  <a:srgbClr val="2C3654"/>
                </a:solidFill>
                <a:latin typeface="Century Schoolbook" pitchFamily="34" charset="0"/>
                <a:ea typeface="Century Schoolbook" pitchFamily="34" charset="-122"/>
                <a:cs typeface="Century Schoolbook" pitchFamily="34" charset="-120"/>
              </a:rPr>
              <a:t>A statement that meets the following conditions is not hearsay:</a:t>
            </a:r>
            <a:endParaRPr lang="en-US" sz="1600" dirty="0"/>
          </a:p>
          <a:p>
            <a:pPr marL="0" indent="0">
              <a:spcAft>
                <a:spcPts val="400"/>
              </a:spcAft>
              <a:buNone/>
            </a:pPr>
            <a:r>
              <a:rPr lang="en-US" sz="1600" b="1" dirty="0">
                <a:solidFill>
                  <a:srgbClr val="0F1940"/>
                </a:solidFill>
                <a:latin typeface="Century Schoolbook" pitchFamily="34" charset="0"/>
                <a:ea typeface="Century Schoolbook" pitchFamily="34" charset="-122"/>
                <a:cs typeface="Century Schoolbook" pitchFamily="34" charset="-120"/>
              </a:rPr>
              <a:t>    (1) A Declarant-Witness’s Prior Statement. </a:t>
            </a:r>
            <a:r>
              <a:rPr lang="en-US" sz="1600" dirty="0">
                <a:solidFill>
                  <a:srgbClr val="2C3654"/>
                </a:solidFill>
                <a:latin typeface="Century Schoolbook" pitchFamily="34" charset="0"/>
                <a:ea typeface="Century Schoolbook" pitchFamily="34" charset="-122"/>
                <a:cs typeface="Century Schoolbook" pitchFamily="34" charset="-120"/>
              </a:rPr>
              <a:t>The declarant testifies and is subject to cross-examination about a prior statement, and the statement:</a:t>
            </a:r>
            <a:endParaRPr lang="en-US" sz="1600" dirty="0"/>
          </a:p>
          <a:p>
            <a:pPr marL="0" indent="0">
              <a:spcAft>
                <a:spcPts val="400"/>
              </a:spcAft>
              <a:buNone/>
            </a:pPr>
            <a:r>
              <a:rPr lang="en-US" sz="1600" dirty="0">
                <a:solidFill>
                  <a:srgbClr val="2C3654"/>
                </a:solidFill>
                <a:latin typeface="Century Schoolbook" pitchFamily="34" charset="0"/>
                <a:ea typeface="Century Schoolbook" pitchFamily="34" charset="-122"/>
                <a:cs typeface="Century Schoolbook" pitchFamily="34" charset="-120"/>
              </a:rPr>
              <a:t>        (A) is inconsistent with the declarant’s testimony</a:t>
            </a:r>
            <a:r>
              <a:rPr lang="en-US" sz="1600" strike="sngStrike" dirty="0">
                <a:solidFill>
                  <a:srgbClr val="B0252A"/>
                </a:solidFill>
                <a:latin typeface="Century Schoolbook" pitchFamily="34" charset="0"/>
                <a:ea typeface="Century Schoolbook" pitchFamily="34" charset="-122"/>
                <a:cs typeface="Century Schoolbook" pitchFamily="34" charset="-120"/>
              </a:rPr>
              <a:t> and was given under penalty of perjury at a trial, hearing, or other proceeding or in a deposition</a:t>
            </a:r>
            <a:r>
              <a:rPr lang="en-US" sz="1600" dirty="0">
                <a:solidFill>
                  <a:srgbClr val="2C3654"/>
                </a:solidFill>
                <a:latin typeface="Century Schoolbook" pitchFamily="34" charset="0"/>
                <a:ea typeface="Century Schoolbook" pitchFamily="34" charset="-122"/>
                <a:cs typeface="Century Schoolbook" pitchFamily="34" charset="-120"/>
              </a:rPr>
              <a:t>;</a:t>
            </a:r>
            <a:endParaRPr lang="en-US" sz="1600" dirty="0"/>
          </a:p>
          <a:p>
            <a:pPr marL="0" indent="0">
              <a:spcAft>
                <a:spcPts val="400"/>
              </a:spcAft>
              <a:buNone/>
            </a:pPr>
            <a:r>
              <a:rPr lang="en-US" sz="1600" dirty="0">
                <a:solidFill>
                  <a:srgbClr val="2C3654"/>
                </a:solidFill>
                <a:latin typeface="Century Schoolbook" pitchFamily="34" charset="0"/>
                <a:ea typeface="Century Schoolbook" pitchFamily="34" charset="-122"/>
                <a:cs typeface="Century Schoolbook" pitchFamily="34" charset="-120"/>
              </a:rPr>
              <a:t>        . . . .</a:t>
            </a:r>
            <a:endParaRPr lang="en-US" sz="1600" dirty="0"/>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Rationale: delayed cross-examination under oath is enough; eliminates the confusing substantive-vs.-impeachment jury instruction.</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E2761"/>
          </a:solidFill>
          <a:ln w="12700">
            <a:solidFill>
              <a:srgbClr val="1E2761"/>
            </a:solidFill>
            <a:prstDash val="solid"/>
          </a:ln>
        </p:spPr>
        <p:txBody>
          <a:bodyPr/>
          <a:lstStyle/>
          <a:p>
            <a:endParaRPr lang="en-US"/>
          </a:p>
        </p:txBody>
      </p:sp>
      <p:sp>
        <p:nvSpPr>
          <p:cNvPr id="3" name="Shape 1"/>
          <p:cNvSpPr/>
          <p:nvPr/>
        </p:nvSpPr>
        <p:spPr>
          <a:xfrm>
            <a:off x="0" y="0"/>
            <a:ext cx="320040" cy="822960"/>
          </a:xfrm>
          <a:prstGeom prst="rect">
            <a:avLst/>
          </a:prstGeom>
          <a:solidFill>
            <a:srgbClr val="C9A959"/>
          </a:solidFill>
          <a:ln w="12700">
            <a:solidFill>
              <a:srgbClr val="C9A959"/>
            </a:solidFill>
            <a:prstDash val="solid"/>
          </a:ln>
        </p:spPr>
        <p:txBody>
          <a:bodyPr/>
          <a:lstStyle/>
          <a:p>
            <a:endParaRPr lang="en-US"/>
          </a:p>
        </p:txBody>
      </p:sp>
      <p:sp>
        <p:nvSpPr>
          <p:cNvPr id="4" name="Text 2"/>
          <p:cNvSpPr/>
          <p:nvPr/>
        </p:nvSpPr>
        <p:spPr>
          <a:xfrm>
            <a:off x="54864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entury Schoolbook" pitchFamily="34" charset="0"/>
                <a:ea typeface="Century Schoolbook" pitchFamily="34" charset="-122"/>
                <a:cs typeface="Century Schoolbook" pitchFamily="34" charset="-120"/>
              </a:rPr>
              <a:t>Rule 609 — Impeachment by Conviction</a:t>
            </a:r>
            <a:endParaRPr lang="en-US" sz="2400" dirty="0"/>
          </a:p>
        </p:txBody>
      </p:sp>
      <p:sp>
        <p:nvSpPr>
          <p:cNvPr id="5" name="Text 3"/>
          <p:cNvSpPr/>
          <p:nvPr/>
        </p:nvSpPr>
        <p:spPr>
          <a:xfrm>
            <a:off x="548640" y="914400"/>
            <a:ext cx="8229600" cy="292608"/>
          </a:xfrm>
          <a:prstGeom prst="rect">
            <a:avLst/>
          </a:prstGeom>
          <a:noFill/>
          <a:ln/>
        </p:spPr>
        <p:txBody>
          <a:bodyPr wrap="square" lIns="0" tIns="0" rIns="0" bIns="0" rtlCol="0" anchor="ctr"/>
          <a:lstStyle/>
          <a:p>
            <a:pPr marL="0" indent="0">
              <a:buNone/>
            </a:pPr>
            <a:r>
              <a:rPr lang="en-US" sz="1200" i="1" dirty="0">
                <a:solidFill>
                  <a:srgbClr val="6B7A99"/>
                </a:solidFill>
                <a:latin typeface="Century Schoolbook" pitchFamily="34" charset="0"/>
                <a:ea typeface="Century Schoolbook" pitchFamily="34" charset="-122"/>
                <a:cs typeface="Century Schoolbook" pitchFamily="34" charset="-120"/>
              </a:rPr>
              <a:t>Proposed amendment: protective balancing for defendants; clear endpoint for the 10-year clock.</a:t>
            </a:r>
            <a:endParaRPr lang="en-US" sz="1200" dirty="0"/>
          </a:p>
        </p:txBody>
      </p:sp>
      <p:sp>
        <p:nvSpPr>
          <p:cNvPr id="6" name="Shape 4"/>
          <p:cNvSpPr/>
          <p:nvPr/>
        </p:nvSpPr>
        <p:spPr>
          <a:xfrm>
            <a:off x="548640" y="1371600"/>
            <a:ext cx="8046720" cy="3246120"/>
          </a:xfrm>
          <a:prstGeom prst="rect">
            <a:avLst/>
          </a:prstGeom>
          <a:solidFill>
            <a:srgbClr val="F5F7FB"/>
          </a:solidFill>
          <a:ln w="12700">
            <a:solidFill>
              <a:srgbClr val="F5F7FB"/>
            </a:solidFill>
            <a:prstDash val="solid"/>
          </a:ln>
        </p:spPr>
        <p:txBody>
          <a:bodyPr/>
          <a:lstStyle/>
          <a:p>
            <a:endParaRPr lang="en-US" sz="2000"/>
          </a:p>
        </p:txBody>
      </p:sp>
      <p:sp>
        <p:nvSpPr>
          <p:cNvPr id="7" name="Shape 5"/>
          <p:cNvSpPr/>
          <p:nvPr/>
        </p:nvSpPr>
        <p:spPr>
          <a:xfrm>
            <a:off x="548640" y="1371600"/>
            <a:ext cx="73152" cy="3246120"/>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868680" y="1389888"/>
            <a:ext cx="7589520" cy="3090672"/>
          </a:xfrm>
          <a:prstGeom prst="rect">
            <a:avLst/>
          </a:prstGeom>
          <a:noFill/>
          <a:ln/>
        </p:spPr>
        <p:txBody>
          <a:bodyPr wrap="square" lIns="0" tIns="0" rIns="0" bIns="0" rtlCol="0" anchor="t"/>
          <a:lstStyle/>
          <a:p>
            <a:pPr marL="0" indent="0">
              <a:spcAft>
                <a:spcPts val="400"/>
              </a:spcAft>
              <a:buNone/>
            </a:pPr>
            <a:r>
              <a:rPr lang="en-US" sz="1300" b="1" dirty="0">
                <a:solidFill>
                  <a:srgbClr val="0F1940"/>
                </a:solidFill>
                <a:latin typeface="Century Schoolbook" pitchFamily="34" charset="0"/>
                <a:ea typeface="Century Schoolbook" pitchFamily="34" charset="-122"/>
                <a:cs typeface="Century Schoolbook" pitchFamily="34" charset="-120"/>
              </a:rPr>
              <a:t>(a) In General. </a:t>
            </a:r>
            <a:r>
              <a:rPr lang="en-US" sz="1300" dirty="0">
                <a:solidFill>
                  <a:srgbClr val="2C3654"/>
                </a:solidFill>
                <a:latin typeface="Century Schoolbook" pitchFamily="34" charset="0"/>
                <a:ea typeface="Century Schoolbook" pitchFamily="34" charset="-122"/>
                <a:cs typeface="Century Schoolbook" pitchFamily="34" charset="-120"/>
              </a:rPr>
              <a:t>The following rules apply to attacking a witness’s character for truthfulness by evidence of a criminal conviction:</a:t>
            </a:r>
            <a:endParaRPr lang="en-US" sz="1300" dirty="0"/>
          </a:p>
          <a:p>
            <a:pPr marL="0" indent="0">
              <a:spcAft>
                <a:spcPts val="400"/>
              </a:spcAft>
              <a:buNone/>
            </a:pPr>
            <a:r>
              <a:rPr lang="en-US" sz="1300" dirty="0">
                <a:solidFill>
                  <a:srgbClr val="2C3654"/>
                </a:solidFill>
                <a:latin typeface="Century Schoolbook" pitchFamily="34" charset="0"/>
                <a:ea typeface="Century Schoolbook" pitchFamily="34" charset="-122"/>
                <a:cs typeface="Century Schoolbook" pitchFamily="34" charset="-120"/>
              </a:rPr>
              <a:t>    (1) for a crime . . . punishable by death or by imprisonment for more than one year, the evidence: . . .</a:t>
            </a:r>
            <a:endParaRPr lang="en-US" sz="1300" dirty="0"/>
          </a:p>
          <a:p>
            <a:pPr marL="0" indent="0">
              <a:spcAft>
                <a:spcPts val="400"/>
              </a:spcAft>
              <a:buNone/>
            </a:pPr>
            <a:r>
              <a:rPr lang="en-US" sz="1300" dirty="0">
                <a:solidFill>
                  <a:srgbClr val="2C3654"/>
                </a:solidFill>
                <a:latin typeface="Century Schoolbook" pitchFamily="34" charset="0"/>
                <a:ea typeface="Century Schoolbook" pitchFamily="34" charset="-122"/>
                <a:cs typeface="Century Schoolbook" pitchFamily="34" charset="-120"/>
              </a:rPr>
              <a:t>        (B) must be admitted in a criminal case in which the witness is a defendant, if the probative value </a:t>
            </a:r>
            <a:r>
              <a:rPr lang="en-US" sz="1300" b="1" u="sng" dirty="0">
                <a:solidFill>
                  <a:srgbClr val="FF0000"/>
                </a:solidFill>
                <a:latin typeface="Century Schoolbook" pitchFamily="34" charset="0"/>
                <a:ea typeface="Century Schoolbook" pitchFamily="34" charset="-122"/>
                <a:cs typeface="Century Schoolbook" pitchFamily="34" charset="-120"/>
              </a:rPr>
              <a:t>substantially</a:t>
            </a:r>
            <a:r>
              <a:rPr lang="en-US" sz="1300" dirty="0">
                <a:solidFill>
                  <a:schemeClr val="tx2">
                    <a:lumMod val="75000"/>
                  </a:schemeClr>
                </a:solidFill>
                <a:latin typeface="Century Schoolbook" pitchFamily="34" charset="0"/>
                <a:ea typeface="Century Schoolbook" pitchFamily="34" charset="-122"/>
                <a:cs typeface="Century Schoolbook" pitchFamily="34" charset="-120"/>
              </a:rPr>
              <a:t> outweighs </a:t>
            </a:r>
            <a:r>
              <a:rPr lang="en-US" sz="1300" dirty="0">
                <a:solidFill>
                  <a:srgbClr val="2C3654"/>
                </a:solidFill>
                <a:latin typeface="Century Schoolbook" pitchFamily="34" charset="0"/>
                <a:ea typeface="Century Schoolbook" pitchFamily="34" charset="-122"/>
                <a:cs typeface="Century Schoolbook" pitchFamily="34" charset="-120"/>
              </a:rPr>
              <a:t>its prejudicial effect to that defendant; . . .</a:t>
            </a:r>
          </a:p>
          <a:p>
            <a:pPr marL="0" indent="0">
              <a:spcAft>
                <a:spcPts val="400"/>
              </a:spcAft>
              <a:buNone/>
            </a:pPr>
            <a:r>
              <a:rPr lang="en-US" sz="1300" dirty="0">
                <a:solidFill>
                  <a:srgbClr val="2C3654"/>
                </a:solidFill>
                <a:latin typeface="Century Schoolbook" pitchFamily="34" charset="0"/>
              </a:rPr>
              <a:t>. . . .</a:t>
            </a:r>
            <a:endParaRPr lang="en-US" sz="1300" dirty="0"/>
          </a:p>
          <a:p>
            <a:pPr marL="0" indent="0">
              <a:spcAft>
                <a:spcPts val="400"/>
              </a:spcAft>
              <a:buNone/>
            </a:pPr>
            <a:r>
              <a:rPr lang="en-US" sz="1300" b="1" dirty="0">
                <a:solidFill>
                  <a:srgbClr val="0F1940"/>
                </a:solidFill>
                <a:latin typeface="Century Schoolbook" pitchFamily="34" charset="0"/>
                <a:ea typeface="Century Schoolbook" pitchFamily="34" charset="-122"/>
                <a:cs typeface="Century Schoolbook" pitchFamily="34" charset="-120"/>
              </a:rPr>
              <a:t>(b) Limit on Using the Evidence After 10 Years. </a:t>
            </a:r>
            <a:r>
              <a:rPr lang="en-US" sz="1300" dirty="0">
                <a:solidFill>
                  <a:srgbClr val="2C3654"/>
                </a:solidFill>
                <a:latin typeface="Century Schoolbook" pitchFamily="34" charset="0"/>
                <a:ea typeface="Century Schoolbook" pitchFamily="34" charset="-122"/>
                <a:cs typeface="Century Schoolbook" pitchFamily="34" charset="-120"/>
              </a:rPr>
              <a:t>This subdivision (b) applies if more than 10 years have passed </a:t>
            </a:r>
            <a:r>
              <a:rPr lang="en-US" sz="1300" b="1" u="sng" dirty="0">
                <a:solidFill>
                  <a:srgbClr val="FF0000"/>
                </a:solidFill>
                <a:latin typeface="Century Schoolbook" pitchFamily="34" charset="0"/>
                <a:ea typeface="Century Schoolbook" pitchFamily="34" charset="-122"/>
                <a:cs typeface="Century Schoolbook" pitchFamily="34" charset="-120"/>
              </a:rPr>
              <a:t>between</a:t>
            </a:r>
            <a:r>
              <a:rPr lang="en-US" sz="1300" dirty="0">
                <a:solidFill>
                  <a:srgbClr val="2C3654"/>
                </a:solidFill>
                <a:latin typeface="Century Schoolbook" pitchFamily="34" charset="0"/>
                <a:ea typeface="Century Schoolbook" pitchFamily="34" charset="-122"/>
                <a:cs typeface="Century Schoolbook" pitchFamily="34" charset="-120"/>
              </a:rPr>
              <a:t> the conviction or release from confinement for it </a:t>
            </a:r>
            <a:r>
              <a:rPr lang="en-US" sz="1300" b="1" u="sng" dirty="0">
                <a:solidFill>
                  <a:srgbClr val="FF0000"/>
                </a:solidFill>
                <a:latin typeface="Century Schoolbook" pitchFamily="34" charset="0"/>
                <a:ea typeface="Century Schoolbook" pitchFamily="34" charset="-122"/>
                <a:cs typeface="Century Schoolbook" pitchFamily="34" charset="-120"/>
              </a:rPr>
              <a:t>(</a:t>
            </a:r>
            <a:r>
              <a:rPr lang="en-US" sz="1300" dirty="0">
                <a:solidFill>
                  <a:srgbClr val="2C3654"/>
                </a:solidFill>
                <a:latin typeface="Century Schoolbook" pitchFamily="34" charset="0"/>
                <a:ea typeface="Century Schoolbook" pitchFamily="34" charset="-122"/>
                <a:cs typeface="Century Schoolbook" pitchFamily="34" charset="-120"/>
              </a:rPr>
              <a:t>whichever is later</a:t>
            </a:r>
            <a:r>
              <a:rPr lang="en-US" sz="1300" b="1" u="sng" dirty="0">
                <a:solidFill>
                  <a:srgbClr val="FF0000"/>
                </a:solidFill>
                <a:latin typeface="Century Schoolbook" pitchFamily="34" charset="0"/>
                <a:ea typeface="Century Schoolbook" pitchFamily="34" charset="-122"/>
                <a:cs typeface="Century Schoolbook" pitchFamily="34" charset="-120"/>
              </a:rPr>
              <a:t>)</a:t>
            </a:r>
            <a:r>
              <a:rPr lang="en-US" sz="1300" dirty="0">
                <a:solidFill>
                  <a:srgbClr val="2C3654"/>
                </a:solidFill>
                <a:latin typeface="Century Schoolbook" pitchFamily="34" charset="0"/>
                <a:ea typeface="Century Schoolbook" pitchFamily="34" charset="-122"/>
                <a:cs typeface="Century Schoolbook" pitchFamily="34" charset="-120"/>
              </a:rPr>
              <a:t> </a:t>
            </a:r>
            <a:r>
              <a:rPr lang="en-US" sz="1300" b="1" u="sng" dirty="0">
                <a:solidFill>
                  <a:srgbClr val="FF0000"/>
                </a:solidFill>
                <a:latin typeface="Century Schoolbook" pitchFamily="34" charset="0"/>
                <a:ea typeface="Century Schoolbook" pitchFamily="34" charset="-122"/>
                <a:cs typeface="Century Schoolbook" pitchFamily="34" charset="-120"/>
              </a:rPr>
              <a:t>and the date that the trial begins</a:t>
            </a:r>
            <a:r>
              <a:rPr lang="en-US" sz="1300" dirty="0">
                <a:solidFill>
                  <a:srgbClr val="FF0000"/>
                </a:solidFill>
                <a:latin typeface="Century Schoolbook" pitchFamily="34" charset="0"/>
                <a:ea typeface="Century Schoolbook" pitchFamily="34" charset="-122"/>
                <a:cs typeface="Century Schoolbook" pitchFamily="34" charset="-120"/>
              </a:rPr>
              <a:t>. </a:t>
            </a:r>
            <a:r>
              <a:rPr lang="en-US" sz="1300" dirty="0">
                <a:solidFill>
                  <a:srgbClr val="2C3654"/>
                </a:solidFill>
                <a:latin typeface="Century Schoolbook" pitchFamily="34" charset="0"/>
                <a:ea typeface="Century Schoolbook" pitchFamily="34" charset="-122"/>
                <a:cs typeface="Century Schoolbook" pitchFamily="34" charset="-120"/>
              </a:rPr>
              <a:t>Evidence of the conviction is admissible only if:</a:t>
            </a:r>
          </a:p>
          <a:p>
            <a:pPr marL="228600" indent="-228600">
              <a:spcAft>
                <a:spcPts val="400"/>
              </a:spcAft>
              <a:buAutoNum type="arabicParenBoth"/>
            </a:pPr>
            <a:r>
              <a:rPr lang="en-US" sz="1300" dirty="0">
                <a:solidFill>
                  <a:srgbClr val="2C3654"/>
                </a:solidFill>
                <a:latin typeface="Century Schoolbook" pitchFamily="34" charset="0"/>
                <a:ea typeface="Century Schoolbook" pitchFamily="34" charset="-122"/>
                <a:cs typeface="Century Schoolbook" pitchFamily="34" charset="-120"/>
              </a:rPr>
              <a:t>the probative value, supported by specific facts and circumstances, substantially outweighs its prejudicial effect; and </a:t>
            </a:r>
          </a:p>
          <a:p>
            <a:pPr marL="228600" indent="-228600">
              <a:spcAft>
                <a:spcPts val="400"/>
              </a:spcAft>
              <a:buAutoNum type="arabicParenBoth"/>
            </a:pPr>
            <a:r>
              <a:rPr lang="en-US" sz="1300" dirty="0">
                <a:solidFill>
                  <a:srgbClr val="2C3654"/>
                </a:solidFill>
                <a:latin typeface="Century Schoolbook" pitchFamily="34" charset="0"/>
                <a:ea typeface="Century Schoolbook" pitchFamily="34" charset="-122"/>
                <a:cs typeface="Century Schoolbook" pitchFamily="34" charset="-120"/>
              </a:rPr>
              <a:t>the proponent gives an adverse party reasonable written notice of the intent to use it so that the party has a fair opportunity to contest its use. </a:t>
            </a:r>
            <a:endParaRPr lang="en-US" sz="1300" dirty="0"/>
          </a:p>
        </p:txBody>
      </p:sp>
      <p:sp>
        <p:nvSpPr>
          <p:cNvPr id="9" name="Shape 7"/>
          <p:cNvSpPr/>
          <p:nvPr/>
        </p:nvSpPr>
        <p:spPr>
          <a:xfrm>
            <a:off x="0" y="4800600"/>
            <a:ext cx="9144000" cy="342900"/>
          </a:xfrm>
          <a:prstGeom prst="rect">
            <a:avLst/>
          </a:prstGeom>
          <a:solidFill>
            <a:srgbClr val="0F1940"/>
          </a:solidFill>
          <a:ln w="12700">
            <a:solidFill>
              <a:srgbClr val="0F1940"/>
            </a:solidFill>
            <a:prstDash val="solid"/>
          </a:ln>
        </p:spPr>
        <p:txBody>
          <a:bodyPr/>
          <a:lstStyle/>
          <a:p>
            <a:endParaRPr lang="en-US"/>
          </a:p>
        </p:txBody>
      </p:sp>
      <p:sp>
        <p:nvSpPr>
          <p:cNvPr id="10" name="Text 8"/>
          <p:cNvSpPr/>
          <p:nvPr/>
        </p:nvSpPr>
        <p:spPr>
          <a:xfrm>
            <a:off x="548640" y="4800600"/>
            <a:ext cx="8229600" cy="342900"/>
          </a:xfrm>
          <a:prstGeom prst="rect">
            <a:avLst/>
          </a:prstGeom>
          <a:noFill/>
          <a:ln/>
        </p:spPr>
        <p:txBody>
          <a:bodyPr wrap="square" lIns="0" tIns="0" rIns="0" bIns="0" rtlCol="0" anchor="ctr"/>
          <a:lstStyle/>
          <a:p>
            <a:pPr marL="0" indent="0">
              <a:buNone/>
            </a:pPr>
            <a:r>
              <a:rPr lang="en-US" sz="1100" i="1" dirty="0">
                <a:solidFill>
                  <a:srgbClr val="CADCFC"/>
                </a:solidFill>
                <a:latin typeface="Century Schoolbook" pitchFamily="34" charset="0"/>
                <a:ea typeface="Century Schoolbook" pitchFamily="34" charset="-122"/>
                <a:cs typeface="Century Schoolbook" pitchFamily="34" charset="-120"/>
              </a:rPr>
              <a:t>Two fixes: stronger protection for testifying defendants, and a clear trial-date endpoint for the 10-year lookback.</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C9A959"/>
          </a:solidFill>
          <a:ln w="12700">
            <a:solidFill>
              <a:srgbClr val="C9A959"/>
            </a:solidFill>
            <a:prstDash val="solid"/>
          </a:ln>
        </p:spPr>
        <p:txBody>
          <a:bodyPr/>
          <a:lstStyle/>
          <a:p>
            <a:endParaRPr lang="en-US"/>
          </a:p>
        </p:txBody>
      </p:sp>
      <p:sp>
        <p:nvSpPr>
          <p:cNvPr id="3" name="Text 1"/>
          <p:cNvSpPr/>
          <p:nvPr/>
        </p:nvSpPr>
        <p:spPr>
          <a:xfrm>
            <a:off x="822960" y="822960"/>
            <a:ext cx="1463040" cy="1463040"/>
          </a:xfrm>
          <a:prstGeom prst="rect">
            <a:avLst/>
          </a:prstGeom>
          <a:noFill/>
          <a:ln/>
        </p:spPr>
        <p:txBody>
          <a:bodyPr wrap="square" lIns="0" tIns="0" rIns="0" bIns="0" rtlCol="0" anchor="t"/>
          <a:lstStyle/>
          <a:p>
            <a:pPr marL="0" indent="0">
              <a:buNone/>
            </a:pPr>
            <a:r>
              <a:rPr lang="en-US" sz="11000" b="1" dirty="0">
                <a:solidFill>
                  <a:srgbClr val="C9A959"/>
                </a:solidFill>
                <a:latin typeface="Century Schoolbook" pitchFamily="34" charset="0"/>
                <a:ea typeface="Century Schoolbook" pitchFamily="34" charset="-122"/>
                <a:cs typeface="Century Schoolbook" pitchFamily="34" charset="-120"/>
              </a:rPr>
              <a:t>3</a:t>
            </a:r>
            <a:endParaRPr lang="en-US" sz="11000" dirty="0"/>
          </a:p>
        </p:txBody>
      </p:sp>
      <p:sp>
        <p:nvSpPr>
          <p:cNvPr id="4" name="Shape 2"/>
          <p:cNvSpPr/>
          <p:nvPr/>
        </p:nvSpPr>
        <p:spPr>
          <a:xfrm>
            <a:off x="2468880" y="914400"/>
            <a:ext cx="18288" cy="1828800"/>
          </a:xfrm>
          <a:prstGeom prst="rect">
            <a:avLst/>
          </a:prstGeom>
          <a:solidFill>
            <a:srgbClr val="C9A959"/>
          </a:solidFill>
          <a:ln w="12700">
            <a:solidFill>
              <a:srgbClr val="C9A959"/>
            </a:solidFill>
            <a:prstDash val="solid"/>
          </a:ln>
        </p:spPr>
        <p:txBody>
          <a:bodyPr/>
          <a:lstStyle/>
          <a:p>
            <a:endParaRPr lang="en-US"/>
          </a:p>
        </p:txBody>
      </p:sp>
      <p:sp>
        <p:nvSpPr>
          <p:cNvPr id="5" name="Text 3"/>
          <p:cNvSpPr/>
          <p:nvPr/>
        </p:nvSpPr>
        <p:spPr>
          <a:xfrm>
            <a:off x="2697480" y="960120"/>
            <a:ext cx="5943600" cy="320040"/>
          </a:xfrm>
          <a:prstGeom prst="rect">
            <a:avLst/>
          </a:prstGeom>
          <a:noFill/>
          <a:ln/>
        </p:spPr>
        <p:txBody>
          <a:bodyPr wrap="square" lIns="0" tIns="0" rIns="0" bIns="0" rtlCol="0" anchor="ctr"/>
          <a:lstStyle/>
          <a:p>
            <a:pPr marL="0" indent="0">
              <a:buNone/>
            </a:pPr>
            <a:r>
              <a:rPr lang="en-US" sz="1300" b="1" kern="0" spc="800" dirty="0">
                <a:solidFill>
                  <a:srgbClr val="C9A959"/>
                </a:solidFill>
                <a:latin typeface="Century Schoolbook" pitchFamily="34" charset="0"/>
                <a:ea typeface="Century Schoolbook" pitchFamily="34" charset="-122"/>
                <a:cs typeface="Century Schoolbook" pitchFamily="34" charset="-120"/>
              </a:rPr>
              <a:t>WORKING ON AMENDMENTS</a:t>
            </a:r>
            <a:endParaRPr lang="en-US" sz="1300" dirty="0"/>
          </a:p>
        </p:txBody>
      </p:sp>
      <p:sp>
        <p:nvSpPr>
          <p:cNvPr id="6" name="Text 4"/>
          <p:cNvSpPr/>
          <p:nvPr/>
        </p:nvSpPr>
        <p:spPr>
          <a:xfrm>
            <a:off x="2697480" y="1325880"/>
            <a:ext cx="5943600" cy="1371600"/>
          </a:xfrm>
          <a:prstGeom prst="rect">
            <a:avLst/>
          </a:prstGeom>
          <a:noFill/>
          <a:ln/>
        </p:spPr>
        <p:txBody>
          <a:bodyPr wrap="square" lIns="0" tIns="0" rIns="0" bIns="0" rtlCol="0" anchor="ctr"/>
          <a:lstStyle/>
          <a:p>
            <a:pPr marL="0" indent="0">
              <a:buNone/>
            </a:pPr>
            <a:r>
              <a:rPr lang="en-US" sz="3200" b="1" dirty="0">
                <a:solidFill>
                  <a:srgbClr val="FFFFFF"/>
                </a:solidFill>
                <a:latin typeface="Century Schoolbook" pitchFamily="34" charset="0"/>
                <a:ea typeface="Century Schoolbook" pitchFamily="34" charset="-122"/>
                <a:cs typeface="Century Schoolbook" pitchFamily="34" charset="-120"/>
              </a:rPr>
              <a:t>Drafts being deliberated.</a:t>
            </a:r>
            <a:endParaRPr lang="en-US" sz="3200" dirty="0"/>
          </a:p>
        </p:txBody>
      </p:sp>
      <p:sp>
        <p:nvSpPr>
          <p:cNvPr id="7" name="Shape 5"/>
          <p:cNvSpPr/>
          <p:nvPr/>
        </p:nvSpPr>
        <p:spPr>
          <a:xfrm>
            <a:off x="822960" y="3236976"/>
            <a:ext cx="109728" cy="109728"/>
          </a:xfrm>
          <a:prstGeom prst="rect">
            <a:avLst/>
          </a:prstGeom>
          <a:solidFill>
            <a:srgbClr val="C9A959"/>
          </a:solidFill>
          <a:ln w="12700">
            <a:solidFill>
              <a:srgbClr val="C9A959"/>
            </a:solidFill>
            <a:prstDash val="solid"/>
          </a:ln>
        </p:spPr>
        <p:txBody>
          <a:bodyPr/>
          <a:lstStyle/>
          <a:p>
            <a:endParaRPr lang="en-US"/>
          </a:p>
        </p:txBody>
      </p:sp>
      <p:sp>
        <p:nvSpPr>
          <p:cNvPr id="8" name="Text 6"/>
          <p:cNvSpPr/>
          <p:nvPr/>
        </p:nvSpPr>
        <p:spPr>
          <a:xfrm>
            <a:off x="1051560" y="3108960"/>
            <a:ext cx="7589520" cy="365760"/>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901(c)</a:t>
            </a:r>
            <a:r>
              <a:rPr lang="en-US" sz="1300" i="1" dirty="0">
                <a:solidFill>
                  <a:srgbClr val="CADCFC"/>
                </a:solidFill>
                <a:latin typeface="Century Schoolbook" pitchFamily="34" charset="0"/>
                <a:ea typeface="Century Schoolbook" pitchFamily="34" charset="-122"/>
                <a:cs typeface="Century Schoolbook" pitchFamily="34" charset="-120"/>
              </a:rPr>
              <a:t>   Deepfakes — working draft under Committee review</a:t>
            </a:r>
            <a:endParaRPr lang="en-US" sz="1500" dirty="0"/>
          </a:p>
        </p:txBody>
      </p:sp>
      <p:sp>
        <p:nvSpPr>
          <p:cNvPr id="9" name="Shape 7"/>
          <p:cNvSpPr/>
          <p:nvPr/>
        </p:nvSpPr>
        <p:spPr>
          <a:xfrm>
            <a:off x="822960" y="3648456"/>
            <a:ext cx="109728" cy="109728"/>
          </a:xfrm>
          <a:prstGeom prst="rect">
            <a:avLst/>
          </a:prstGeom>
          <a:solidFill>
            <a:srgbClr val="C9A959"/>
          </a:solidFill>
          <a:ln w="12700">
            <a:solidFill>
              <a:srgbClr val="C9A959"/>
            </a:solidFill>
            <a:prstDash val="solid"/>
          </a:ln>
        </p:spPr>
        <p:txBody>
          <a:bodyPr/>
          <a:lstStyle/>
          <a:p>
            <a:endParaRPr lang="en-US"/>
          </a:p>
        </p:txBody>
      </p:sp>
      <p:sp>
        <p:nvSpPr>
          <p:cNvPr id="10" name="Text 8"/>
          <p:cNvSpPr/>
          <p:nvPr/>
        </p:nvSpPr>
        <p:spPr>
          <a:xfrm>
            <a:off x="1051560" y="3520440"/>
            <a:ext cx="7589520" cy="365760"/>
          </a:xfrm>
          <a:prstGeom prst="rect">
            <a:avLst/>
          </a:prstGeom>
          <a:noFill/>
          <a:ln/>
        </p:spPr>
        <p:txBody>
          <a:bodyPr wrap="square" lIns="0" tIns="0" rIns="0" bIns="0" rtlCol="0" anchor="ctr"/>
          <a:lstStyle/>
          <a:p>
            <a:pPr marL="0" indent="0">
              <a:buNone/>
            </a:pPr>
            <a:r>
              <a:rPr lang="en-US" sz="1500" b="1" dirty="0">
                <a:solidFill>
                  <a:srgbClr val="FFFFFF"/>
                </a:solidFill>
                <a:latin typeface="Century Schoolbook" pitchFamily="34" charset="0"/>
                <a:ea typeface="Century Schoolbook" pitchFamily="34" charset="-122"/>
                <a:cs typeface="Century Schoolbook" pitchFamily="34" charset="-120"/>
              </a:rPr>
              <a:t>Rule 707</a:t>
            </a:r>
            <a:r>
              <a:rPr lang="en-US" sz="1300" i="1" dirty="0">
                <a:solidFill>
                  <a:srgbClr val="CADCFC"/>
                </a:solidFill>
                <a:latin typeface="Century Schoolbook" pitchFamily="34" charset="0"/>
                <a:ea typeface="Century Schoolbook" pitchFamily="34" charset="-122"/>
                <a:cs typeface="Century Schoolbook" pitchFamily="34" charset="-120"/>
              </a:rPr>
              <a:t>   AI-generated evidence offered without a live expert </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13231</TotalTime>
  <Words>1545</Words>
  <Application>Microsoft Office PowerPoint</Application>
  <PresentationFormat>On-screen Show (16:9)</PresentationFormat>
  <Paragraphs>109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Century Schoolbook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Rules of Evidence — Panel Deck</dc:title>
  <dc:subject>PptxGenJS Presentation</dc:subject>
  <dc:creator>PptxGenJS</dc:creator>
  <cp:lastModifiedBy>Shawn Knox</cp:lastModifiedBy>
  <cp:revision>31</cp:revision>
  <dcterms:created xsi:type="dcterms:W3CDTF">2026-04-14T14:27:02Z</dcterms:created>
  <dcterms:modified xsi:type="dcterms:W3CDTF">2026-04-29T14:34:02Z</dcterms:modified>
</cp:coreProperties>
</file>