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8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4" d="100"/>
          <a:sy n="114" d="100"/>
        </p:scale>
        <p:origin x="3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0507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F2C9F7-86BA-2C19-8C9C-5AC3768EEF35}"/>
              </a:ext>
            </a:extLst>
          </p:cNvPr>
          <p:cNvSpPr>
            <a:spLocks noGrp="1"/>
          </p:cNvSpPr>
          <p:nvPr>
            <p:ph type="dt" sz="half" idx="10"/>
          </p:nvPr>
        </p:nvSpPr>
        <p:spPr/>
        <p:txBody>
          <a:bodyPr/>
          <a:lstStyle/>
          <a:p>
            <a:fld id="{C283BA46-0CD1-1D46-9301-E8A22B26A333}" type="datetimeFigureOut">
              <a:rPr lang="en-US" smtClean="0"/>
              <a:t>4/29/26</a:t>
            </a:fld>
            <a:endParaRPr lang="en-US"/>
          </a:p>
        </p:txBody>
      </p:sp>
      <p:sp>
        <p:nvSpPr>
          <p:cNvPr id="3" name="Footer Placeholder 2">
            <a:extLst>
              <a:ext uri="{FF2B5EF4-FFF2-40B4-BE49-F238E27FC236}">
                <a16:creationId xmlns:a16="http://schemas.microsoft.com/office/drawing/2014/main" id="{C312DD56-577B-2A3D-2773-FE9451FA6A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95B881-DCE0-D277-7F98-B6805515A7DB}"/>
              </a:ext>
            </a:extLst>
          </p:cNvPr>
          <p:cNvSpPr>
            <a:spLocks noGrp="1"/>
          </p:cNvSpPr>
          <p:nvPr>
            <p:ph type="sldNum" sz="quarter" idx="12"/>
          </p:nvPr>
        </p:nvSpPr>
        <p:spPr/>
        <p:txBody>
          <a:bodyPr/>
          <a:lstStyle/>
          <a:p>
            <a:fld id="{445C796F-72F4-5D4F-A576-3CB53EC300ED}" type="slidenum">
              <a:rPr lang="en-US" smtClean="0"/>
              <a:t>‹#›</a:t>
            </a:fld>
            <a:endParaRPr lang="en-US"/>
          </a:p>
        </p:txBody>
      </p:sp>
    </p:spTree>
    <p:extLst>
      <p:ext uri="{BB962C8B-B14F-4D97-AF65-F5344CB8AC3E}">
        <p14:creationId xmlns:p14="http://schemas.microsoft.com/office/powerpoint/2010/main" val="16333706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1"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4C"/>
        </a:solidFill>
        <a:effectLst/>
      </p:bgPr>
    </p:bg>
    <p:spTree>
      <p:nvGrpSpPr>
        <p:cNvPr id="1" name=""/>
        <p:cNvGrpSpPr/>
        <p:nvPr/>
      </p:nvGrpSpPr>
      <p:grpSpPr>
        <a:xfrm>
          <a:off x="0" y="0"/>
          <a:ext cx="0" cy="0"/>
          <a:chOff x="0" y="0"/>
          <a:chExt cx="0" cy="0"/>
        </a:xfrm>
      </p:grpSpPr>
      <p:sp>
        <p:nvSpPr>
          <p:cNvPr id="2" name="Text 0"/>
          <p:cNvSpPr/>
          <p:nvPr/>
        </p:nvSpPr>
        <p:spPr>
          <a:xfrm>
            <a:off x="731520" y="1920240"/>
            <a:ext cx="10728655" cy="1371600"/>
          </a:xfrm>
          <a:prstGeom prst="rect">
            <a:avLst/>
          </a:prstGeom>
          <a:noFill/>
          <a:ln/>
        </p:spPr>
        <p:txBody>
          <a:bodyPr wrap="square" rtlCol="0" anchor="ctr"/>
          <a:lstStyle/>
          <a:p>
            <a:pPr marL="0" indent="0">
              <a:buNone/>
            </a:pPr>
            <a:r>
              <a:rPr lang="en-US" sz="6400" b="1" dirty="0">
                <a:solidFill>
                  <a:srgbClr val="FFFFFF"/>
                </a:solidFill>
                <a:latin typeface="Georgia" pitchFamily="34" charset="0"/>
                <a:ea typeface="Georgia" pitchFamily="34" charset="-122"/>
                <a:cs typeface="Georgia" pitchFamily="34" charset="-120"/>
              </a:rPr>
              <a:t>Bandits in Bankruptcy</a:t>
            </a:r>
            <a:endParaRPr lang="en-US" sz="6400" dirty="0"/>
          </a:p>
        </p:txBody>
      </p:sp>
      <p:sp>
        <p:nvSpPr>
          <p:cNvPr id="3" name="Text 1"/>
          <p:cNvSpPr/>
          <p:nvPr/>
        </p:nvSpPr>
        <p:spPr>
          <a:xfrm>
            <a:off x="731520" y="3291840"/>
            <a:ext cx="10728655" cy="548640"/>
          </a:xfrm>
          <a:prstGeom prst="rect">
            <a:avLst/>
          </a:prstGeom>
          <a:noFill/>
          <a:ln/>
        </p:spPr>
        <p:txBody>
          <a:bodyPr wrap="square" rtlCol="0" anchor="ctr"/>
          <a:lstStyle/>
          <a:p>
            <a:pPr marL="0" indent="0">
              <a:buNone/>
            </a:pPr>
            <a:r>
              <a:rPr lang="en-US" sz="2800" i="1" dirty="0">
                <a:solidFill>
                  <a:srgbClr val="D8DEE9"/>
                </a:solidFill>
                <a:latin typeface="Georgia" pitchFamily="34" charset="0"/>
                <a:ea typeface="Georgia" pitchFamily="34" charset="-122"/>
                <a:cs typeface="Georgia" pitchFamily="34" charset="-120"/>
              </a:rPr>
              <a:t>Criminal, Civil and Professional Responsibility</a:t>
            </a:r>
            <a:endParaRPr lang="en-US" sz="2800" dirty="0"/>
          </a:p>
        </p:txBody>
      </p:sp>
      <p:sp>
        <p:nvSpPr>
          <p:cNvPr id="4" name="Text 2"/>
          <p:cNvSpPr/>
          <p:nvPr/>
        </p:nvSpPr>
        <p:spPr>
          <a:xfrm>
            <a:off x="731520" y="3794760"/>
            <a:ext cx="10728655" cy="548640"/>
          </a:xfrm>
          <a:prstGeom prst="rect">
            <a:avLst/>
          </a:prstGeom>
          <a:noFill/>
          <a:ln/>
        </p:spPr>
        <p:txBody>
          <a:bodyPr wrap="square" rtlCol="0" anchor="ctr"/>
          <a:lstStyle/>
          <a:p>
            <a:pPr marL="0" indent="0">
              <a:buNone/>
            </a:pPr>
            <a:r>
              <a:rPr lang="en-US" sz="2800" i="1" dirty="0">
                <a:solidFill>
                  <a:srgbClr val="D8DEE9"/>
                </a:solidFill>
                <a:latin typeface="Georgia" pitchFamily="34" charset="0"/>
                <a:ea typeface="Georgia" pitchFamily="34" charset="-122"/>
                <a:cs typeface="Georgia" pitchFamily="34" charset="-120"/>
              </a:rPr>
              <a:t>Implications of Failing Fraudulent Firms</a:t>
            </a:r>
            <a:endParaRPr lang="en-US" sz="2800" dirty="0"/>
          </a:p>
        </p:txBody>
      </p:sp>
      <p:sp>
        <p:nvSpPr>
          <p:cNvPr id="5" name="Shape 3"/>
          <p:cNvSpPr/>
          <p:nvPr/>
        </p:nvSpPr>
        <p:spPr>
          <a:xfrm>
            <a:off x="731520" y="4663440"/>
            <a:ext cx="1828800" cy="0"/>
          </a:xfrm>
          <a:prstGeom prst="line">
            <a:avLst/>
          </a:prstGeom>
          <a:noFill/>
          <a:ln w="19050">
            <a:solidFill>
              <a:srgbClr val="B8B8B8"/>
            </a:solidFill>
            <a:prstDash val="solid"/>
          </a:ln>
        </p:spPr>
        <p:txBody>
          <a:bodyPr/>
          <a:lstStyle/>
          <a:p>
            <a:endParaRPr lang="en-US"/>
          </a:p>
        </p:txBody>
      </p:sp>
      <p:sp>
        <p:nvSpPr>
          <p:cNvPr id="6" name="Text 4"/>
          <p:cNvSpPr/>
          <p:nvPr/>
        </p:nvSpPr>
        <p:spPr>
          <a:xfrm>
            <a:off x="731520" y="4800599"/>
            <a:ext cx="10728655" cy="1287965"/>
          </a:xfrm>
          <a:prstGeom prst="rect">
            <a:avLst/>
          </a:prstGeom>
          <a:noFill/>
          <a:ln/>
        </p:spPr>
        <p:txBody>
          <a:bodyPr wrap="square" rtlCol="0" anchor="ctr"/>
          <a:lstStyle/>
          <a:p>
            <a:pPr marL="0" indent="0" algn="r">
              <a:buNone/>
            </a:pPr>
            <a:r>
              <a:rPr lang="en-US" sz="1700" dirty="0">
                <a:solidFill>
                  <a:srgbClr val="B8B8B8"/>
                </a:solidFill>
                <a:latin typeface="Calibri" pitchFamily="34" charset="0"/>
                <a:cs typeface="Calibri" pitchFamily="34" charset="-120"/>
              </a:rPr>
              <a:t>2026 Nevada District Conference</a:t>
            </a:r>
          </a:p>
          <a:p>
            <a:pPr marL="0" indent="0" algn="r">
              <a:buNone/>
            </a:pPr>
            <a:r>
              <a:rPr lang="en-US" sz="1700" dirty="0">
                <a:solidFill>
                  <a:srgbClr val="B8B8B8"/>
                </a:solidFill>
                <a:latin typeface="Calibri" pitchFamily="34" charset="0"/>
                <a:cs typeface="Calibri" pitchFamily="34" charset="-120"/>
              </a:rPr>
              <a:t>April 29,2026</a:t>
            </a:r>
          </a:p>
          <a:p>
            <a:pPr marL="0" indent="0" algn="r">
              <a:buNone/>
            </a:pPr>
            <a:r>
              <a:rPr lang="en-US" sz="1700" dirty="0">
                <a:solidFill>
                  <a:srgbClr val="B8B8B8"/>
                </a:solidFill>
                <a:latin typeface="Calibri" pitchFamily="34" charset="0"/>
                <a:cs typeface="Calibri" pitchFamily="34" charset="-120"/>
              </a:rPr>
              <a:t>Durango Resort and Casino</a:t>
            </a:r>
          </a:p>
          <a:p>
            <a:pPr marL="0" indent="0" algn="r">
              <a:buNone/>
            </a:pPr>
            <a:r>
              <a:rPr lang="en-US" sz="1700" dirty="0">
                <a:solidFill>
                  <a:srgbClr val="B8B8B8"/>
                </a:solidFill>
                <a:latin typeface="Calibri" pitchFamily="34" charset="0"/>
                <a:cs typeface="Calibri" pitchFamily="34" charset="-120"/>
              </a:rPr>
              <a:t>Las Vegas, Nevada</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III.A.1  GENERAL EFFECTS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Automatic Stay — 11 U.S.C. § 362(a)</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Self-executing, nationwide.</a:t>
            </a:r>
            <a:r>
              <a:rPr lang="en-US" sz="2100" dirty="0">
                <a:solidFill>
                  <a:srgbClr val="2A2A2A"/>
                </a:solidFill>
                <a:latin typeface="Calibri" pitchFamily="34" charset="0"/>
                <a:ea typeface="Calibri" pitchFamily="34" charset="-122"/>
                <a:cs typeface="Calibri" pitchFamily="34" charset="-120"/>
              </a:rPr>
              <a:t>  Arises at the moment of filing, with no court order required. Porter v. Nabors Drilling, 854 F.3d 1057 (9th Cir. 2017).</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Sweep is broad.</a:t>
            </a:r>
            <a:r>
              <a:rPr lang="en-US" sz="2100" dirty="0">
                <a:solidFill>
                  <a:srgbClr val="2A2A2A"/>
                </a:solidFill>
                <a:latin typeface="Calibri" pitchFamily="34" charset="0"/>
                <a:ea typeface="Calibri" pitchFamily="34" charset="-122"/>
                <a:cs typeface="Calibri" pitchFamily="34" charset="-120"/>
              </a:rPr>
              <a:t>  Halts litigation, enforcement, liens, setoffs, collection efforts — everything against the debtor and estate property.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Violations are void in the Ninth Circuit,</a:t>
            </a:r>
            <a:r>
              <a:rPr lang="en-US" sz="2100" dirty="0">
                <a:solidFill>
                  <a:srgbClr val="2A2A2A"/>
                </a:solidFill>
                <a:latin typeface="Calibri" pitchFamily="34" charset="0"/>
                <a:ea typeface="Calibri" pitchFamily="34" charset="-122"/>
                <a:cs typeface="Calibri" pitchFamily="34" charset="-120"/>
              </a:rPr>
              <a:t>  not voidable. In re Gruntz, 202 F.3d 1074, 1082 (9th Cir. 2000) (en banc).</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Willful violations = damages.</a:t>
            </a:r>
            <a:r>
              <a:rPr lang="en-US" sz="2100" dirty="0">
                <a:solidFill>
                  <a:srgbClr val="2A2A2A"/>
                </a:solidFill>
                <a:latin typeface="Calibri" pitchFamily="34" charset="0"/>
                <a:ea typeface="Calibri" pitchFamily="34" charset="-122"/>
                <a:cs typeface="Calibri" pitchFamily="34" charset="-120"/>
              </a:rPr>
              <a:t>  Actual damages, costs, attorneys’ fees, and (for individuals) punitive damages under § 362(k).</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Key exceptions.</a:t>
            </a:r>
            <a:r>
              <a:rPr lang="en-US" sz="2100" dirty="0">
                <a:solidFill>
                  <a:srgbClr val="2A2A2A"/>
                </a:solidFill>
                <a:latin typeface="Calibri" pitchFamily="34" charset="0"/>
                <a:ea typeface="Calibri" pitchFamily="34" charset="-122"/>
                <a:cs typeface="Calibri" pitchFamily="34" charset="-120"/>
              </a:rPr>
              <a:t>  Criminal actions (§ 362(b)(1)); governmental police/regulatory actions (§ 362(b)(4)).</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Federal courts control scope.</a:t>
            </a:r>
            <a:r>
              <a:rPr lang="en-US" sz="2100" dirty="0">
                <a:solidFill>
                  <a:srgbClr val="2A2A2A"/>
                </a:solidFill>
                <a:latin typeface="Calibri" pitchFamily="34" charset="0"/>
                <a:ea typeface="Calibri" pitchFamily="34" charset="-122"/>
                <a:cs typeface="Calibri" pitchFamily="34" charset="-120"/>
              </a:rPr>
              <a:t>  Not state courts. Gruntz, 202 F.3d at 1082.</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10 / 30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III.A.2  GENERAL EFFECTS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Property of the Estate — § 541(a)</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Scope.</a:t>
            </a:r>
            <a:r>
              <a:rPr lang="en-US" sz="2000" dirty="0">
                <a:solidFill>
                  <a:srgbClr val="2A2A2A"/>
                </a:solidFill>
                <a:latin typeface="Calibri" pitchFamily="34" charset="0"/>
                <a:ea typeface="Calibri" pitchFamily="34" charset="-122"/>
                <a:cs typeface="Calibri" pitchFamily="34" charset="-120"/>
              </a:rPr>
              <a:t>  "All legal or equitable interests of the debtor in property as of the commencement of the case." Wherever located and by whomever held.</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Broad as possible.</a:t>
            </a:r>
            <a:r>
              <a:rPr lang="en-US" sz="2000" dirty="0">
                <a:solidFill>
                  <a:srgbClr val="2A2A2A"/>
                </a:solidFill>
                <a:latin typeface="Calibri" pitchFamily="34" charset="0"/>
                <a:ea typeface="Calibri" pitchFamily="34" charset="-122"/>
                <a:cs typeface="Calibri" pitchFamily="34" charset="-120"/>
              </a:rPr>
              <a:t>  Tangible and intangible property, causes of action, everything. U.S. v. Whiting Pools, Inc., 462 U.S. 198 (1983).</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State law defines the interest;</a:t>
            </a:r>
            <a:r>
              <a:rPr lang="en-US" sz="2000" dirty="0">
                <a:solidFill>
                  <a:srgbClr val="2A2A2A"/>
                </a:solidFill>
                <a:latin typeface="Calibri" pitchFamily="34" charset="0"/>
                <a:ea typeface="Calibri" pitchFamily="34" charset="-122"/>
                <a:cs typeface="Calibri" pitchFamily="34" charset="-120"/>
              </a:rPr>
              <a:t>  federal law decides whether it comes into the estate. Butner v. United States, 440 U.S. 48 (1979).</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Critical point: causes of action.</a:t>
            </a:r>
            <a:r>
              <a:rPr lang="en-US" sz="2000" dirty="0">
                <a:solidFill>
                  <a:srgbClr val="2A2A2A"/>
                </a:solidFill>
                <a:latin typeface="Calibri" pitchFamily="34" charset="0"/>
                <a:ea typeface="Calibri" pitchFamily="34" charset="-122"/>
                <a:cs typeface="Calibri" pitchFamily="34" charset="-120"/>
              </a:rPr>
              <a:t>  Entity’s claims against Perp 1 and Perp 2 belong to the estate — only the trustee can sue. In re AFI Holding, 525 F.3d 700, 706–07 (9th Cir. 2008).</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Platform for avoidance.</a:t>
            </a:r>
            <a:r>
              <a:rPr lang="en-US" sz="2000" dirty="0">
                <a:solidFill>
                  <a:srgbClr val="2A2A2A"/>
                </a:solidFill>
                <a:latin typeface="Calibri" pitchFamily="34" charset="0"/>
                <a:ea typeface="Calibri" pitchFamily="34" charset="-122"/>
                <a:cs typeface="Calibri" pitchFamily="34" charset="-120"/>
              </a:rPr>
              <a:t>  § 541 does not pull back prior transfers, but it is the platform from which §§ 544, 547, 548, 550 operate.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Criminal forfeiture wrinkle.</a:t>
            </a:r>
            <a:r>
              <a:rPr lang="en-US" sz="2000" dirty="0">
                <a:solidFill>
                  <a:srgbClr val="2A2A2A"/>
                </a:solidFill>
                <a:latin typeface="Calibri" pitchFamily="34" charset="0"/>
                <a:ea typeface="Calibri" pitchFamily="34" charset="-122"/>
                <a:cs typeface="Calibri" pitchFamily="34" charset="-120"/>
              </a:rPr>
              <a:t>  Relation-back under 21 U.S.C. § 853(c) can strip assets retroactively. In re CWNevada LLC, 602 B.R. 717 (Bankr. D. Nev. 2019).</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11 / 30</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III.A.3.A  EXAMINATIONS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 341 Meeting of Creditors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Required first meeting.</a:t>
            </a:r>
            <a:r>
              <a:rPr lang="en-US" sz="2100" dirty="0">
                <a:solidFill>
                  <a:srgbClr val="2A2A2A"/>
                </a:solidFill>
                <a:latin typeface="Calibri" pitchFamily="34" charset="0"/>
                <a:ea typeface="Calibri" pitchFamily="34" charset="-122"/>
                <a:cs typeface="Calibri" pitchFamily="34" charset="-120"/>
              </a:rPr>
              <a:t>  Debtor (or corporate principal) examined under oath by the U.S. Trustee; judge may not attend (§ 341(c)).</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Sworn testimony.</a:t>
            </a:r>
            <a:r>
              <a:rPr lang="en-US" sz="2100" dirty="0">
                <a:solidFill>
                  <a:srgbClr val="2A2A2A"/>
                </a:solidFill>
                <a:latin typeface="Calibri" pitchFamily="34" charset="0"/>
                <a:ea typeface="Calibri" pitchFamily="34" charset="-122"/>
                <a:cs typeface="Calibri" pitchFamily="34" charset="-120"/>
              </a:rPr>
              <a:t>  Same dignity as any federal testimony — perjury under 18 U.S.C. § 1621.</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Bankruptcy-specific false oath.</a:t>
            </a:r>
            <a:r>
              <a:rPr lang="en-US" sz="2100" dirty="0">
                <a:solidFill>
                  <a:srgbClr val="2A2A2A"/>
                </a:solidFill>
                <a:latin typeface="Calibri" pitchFamily="34" charset="0"/>
                <a:ea typeface="Calibri" pitchFamily="34" charset="-122"/>
                <a:cs typeface="Calibri" pitchFamily="34" charset="-120"/>
              </a:rPr>
              <a:t>  18 U.S.C. § 152(2) — up to 5 years; also a § 727(a)(4)(A) ground for discharge denial.</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Covers every sworn filing.</a:t>
            </a:r>
            <a:r>
              <a:rPr lang="en-US" sz="2100" dirty="0">
                <a:solidFill>
                  <a:srgbClr val="2A2A2A"/>
                </a:solidFill>
                <a:latin typeface="Calibri" pitchFamily="34" charset="0"/>
                <a:ea typeface="Calibri" pitchFamily="34" charset="-122"/>
                <a:cs typeface="Calibri" pitchFamily="34" charset="-120"/>
              </a:rPr>
              <a:t>  Petition, schedules, SOFA, 341 testimony, Rule 2004 testimony. Buckeye Retirement Co. v. Heil, 289 B.R. 897 (Bankr. E.D. Tenn. 2003).</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Fifth Amendment dilemma.</a:t>
            </a:r>
            <a:r>
              <a:rPr lang="en-US" sz="2100" dirty="0">
                <a:solidFill>
                  <a:srgbClr val="2A2A2A"/>
                </a:solidFill>
                <a:latin typeface="Calibri" pitchFamily="34" charset="0"/>
                <a:ea typeface="Calibri" pitchFamily="34" charset="-122"/>
                <a:cs typeface="Calibri" pitchFamily="34" charset="-120"/>
              </a:rPr>
              <a:t>  Invoking triggers adverse inferences + risks discharge denial under § 727(a)(5); answering feeds the parallel criminal case.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Hallmark of Ponzi bankruptcies:</a:t>
            </a:r>
            <a:r>
              <a:rPr lang="en-US" sz="2100" dirty="0">
                <a:solidFill>
                  <a:srgbClr val="2A2A2A"/>
                </a:solidFill>
                <a:latin typeface="Calibri" pitchFamily="34" charset="0"/>
                <a:ea typeface="Calibri" pitchFamily="34" charset="-122"/>
                <a:cs typeface="Calibri" pitchFamily="34" charset="-120"/>
              </a:rPr>
              <a:t>  the Fifth-Amendment-versus-discharge tension.</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12 / 30</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III.A.3.B  EXAMINATIONS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Rule 2004 Examinations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Authority.</a:t>
            </a:r>
            <a:r>
              <a:rPr lang="en-US" sz="2100" dirty="0">
                <a:solidFill>
                  <a:srgbClr val="2A2A2A"/>
                </a:solidFill>
                <a:latin typeface="Calibri" pitchFamily="34" charset="0"/>
                <a:ea typeface="Calibri" pitchFamily="34" charset="-122"/>
                <a:cs typeface="Calibri" pitchFamily="34" charset="-120"/>
              </a:rPr>
              <a:t>  On motion of any party in interest, the court may order examination of "any entity." Fed. R. Bankr. P. 2004.</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Scope.</a:t>
            </a:r>
            <a:r>
              <a:rPr lang="en-US" sz="2100" dirty="0">
                <a:solidFill>
                  <a:srgbClr val="2A2A2A"/>
                </a:solidFill>
                <a:latin typeface="Calibri" pitchFamily="34" charset="0"/>
                <a:ea typeface="Calibri" pitchFamily="34" charset="-122"/>
                <a:cs typeface="Calibri" pitchFamily="34" charset="-120"/>
              </a:rPr>
              <a:t>  "Unfettered and broad" — proper 2004 exams are openly described as "in the nature of a fishing expedition." In re DeShetler, 453 B.R. 295 (Bankr. S.D. Ohio 2011).</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Broader than civil discovery.</a:t>
            </a:r>
            <a:r>
              <a:rPr lang="en-US" sz="2100" dirty="0">
                <a:solidFill>
                  <a:srgbClr val="2A2A2A"/>
                </a:solidFill>
                <a:latin typeface="Calibri" pitchFamily="34" charset="0"/>
                <a:ea typeface="Calibri" pitchFamily="34" charset="-122"/>
                <a:cs typeface="Calibri" pitchFamily="34" charset="-120"/>
              </a:rPr>
              <a:t>  No pending adversary required; few procedural safeguards of Rule 26.</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Reaches third parties.</a:t>
            </a:r>
            <a:r>
              <a:rPr lang="en-US" sz="2100" dirty="0">
                <a:solidFill>
                  <a:srgbClr val="2A2A2A"/>
                </a:solidFill>
                <a:latin typeface="Calibri" pitchFamily="34" charset="0"/>
                <a:ea typeface="Calibri" pitchFamily="34" charset="-122"/>
                <a:cs typeface="Calibri" pitchFamily="34" charset="-120"/>
              </a:rPr>
              <a:t>  Anyone with knowledge of the debtor’s acts, conduct, or financial affairs. In re Bennett Funding Group, 203 B.R. 24 (Bankr. N.D.N.Y. 1996).</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Pending-proceeding rule.</a:t>
            </a:r>
            <a:r>
              <a:rPr lang="en-US" sz="2100" dirty="0">
                <a:solidFill>
                  <a:srgbClr val="2A2A2A"/>
                </a:solidFill>
                <a:latin typeface="Calibri" pitchFamily="34" charset="0"/>
                <a:ea typeface="Calibri" pitchFamily="34" charset="-122"/>
                <a:cs typeface="Calibri" pitchFamily="34" charset="-120"/>
              </a:rPr>
              <a:t>  Once an adversary is filed, 2004 generally cannot run a parallel discovery track on those same issues.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The Ponzi trustee’s forensic engine.</a:t>
            </a:r>
            <a:r>
              <a:rPr lang="en-US" sz="2100" dirty="0">
                <a:solidFill>
                  <a:srgbClr val="2A2A2A"/>
                </a:solidFill>
                <a:latin typeface="Calibri" pitchFamily="34" charset="0"/>
                <a:ea typeface="Calibri" pitchFamily="34" charset="-122"/>
                <a:cs typeface="Calibri" pitchFamily="34" charset="-120"/>
              </a:rPr>
              <a:t>  Banks, accountants, lawyers (crime-fraud), insiders, net-winner investors.</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13 / 30</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III.A.4  GENERAL EFFECTS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Control of the Debtor</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Chapter 7.</a:t>
            </a:r>
            <a:r>
              <a:rPr lang="en-US" sz="2100" dirty="0">
                <a:solidFill>
                  <a:srgbClr val="2A2A2A"/>
                </a:solidFill>
                <a:latin typeface="Calibri" pitchFamily="34" charset="0"/>
                <a:ea typeface="Calibri" pitchFamily="34" charset="-122"/>
                <a:cs typeface="Calibri" pitchFamily="34" charset="-120"/>
              </a:rPr>
              <a:t>  Trustee appointed under § 701; Perp 1 and Perp 2 displaced immediately.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Chapter 11 (initially).</a:t>
            </a:r>
            <a:r>
              <a:rPr lang="en-US" sz="2100" dirty="0">
                <a:solidFill>
                  <a:srgbClr val="2A2A2A"/>
                </a:solidFill>
                <a:latin typeface="Calibri" pitchFamily="34" charset="0"/>
                <a:ea typeface="Calibri" pitchFamily="34" charset="-122"/>
                <a:cs typeface="Calibri" pitchFamily="34" charset="-120"/>
              </a:rPr>
              <a:t>  Debtor in possession under §§ 1101, 1107(a), exercising most trustee powers.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Chapter 11 trustee for cause.</a:t>
            </a:r>
            <a:r>
              <a:rPr lang="en-US" sz="2100" dirty="0">
                <a:solidFill>
                  <a:srgbClr val="2A2A2A"/>
                </a:solidFill>
                <a:latin typeface="Calibri" pitchFamily="34" charset="0"/>
                <a:ea typeface="Calibri" pitchFamily="34" charset="-122"/>
                <a:cs typeface="Calibri" pitchFamily="34" charset="-120"/>
              </a:rPr>
              <a:t>  Under § 1104(a): fraud, dishonesty, incompetence, gross mismanagement. Routinely granted in Ponzi cases.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DIP fiduciary duties.</a:t>
            </a:r>
            <a:r>
              <a:rPr lang="en-US" sz="2100" dirty="0">
                <a:solidFill>
                  <a:srgbClr val="2A2A2A"/>
                </a:solidFill>
                <a:latin typeface="Calibri" pitchFamily="34" charset="0"/>
                <a:ea typeface="Calibri" pitchFamily="34" charset="-122"/>
                <a:cs typeface="Calibri" pitchFamily="34" charset="-120"/>
              </a:rPr>
              <a:t>  Even briefly, the DIP owes fiduciary duties to creditors. Woodson v. Fireman’s Fund Ins., 839 F.2d 610 (9th Cir. 1988); see In re CWNevada LLC, 602 B.R. 717 (Bankr. D. Nev. 2019).</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After takeover.</a:t>
            </a:r>
            <a:r>
              <a:rPr lang="en-US" sz="2100" dirty="0">
                <a:solidFill>
                  <a:srgbClr val="2A2A2A"/>
                </a:solidFill>
                <a:latin typeface="Calibri" pitchFamily="34" charset="0"/>
                <a:ea typeface="Calibri" pitchFamily="34" charset="-122"/>
                <a:cs typeface="Calibri" pitchFamily="34" charset="-120"/>
              </a:rPr>
              <a:t>  Bank signatures change; books surrendered; § 363 sales; exclusive control of avoidance actions.</a:t>
            </a:r>
            <a:endParaRPr lang="en-US" sz="2100" dirty="0"/>
          </a:p>
        </p:txBody>
      </p:sp>
      <p:sp>
        <p:nvSpPr>
          <p:cNvPr id="6" name="Shape 4"/>
          <p:cNvSpPr/>
          <p:nvPr/>
        </p:nvSpPr>
        <p:spPr>
          <a:xfrm>
            <a:off x="548640" y="5760720"/>
            <a:ext cx="11094415" cy="640080"/>
          </a:xfrm>
          <a:prstGeom prst="rect">
            <a:avLst/>
          </a:prstGeom>
          <a:solidFill>
            <a:srgbClr val="E8E8E8"/>
          </a:solidFill>
          <a:ln w="12700">
            <a:solidFill>
              <a:srgbClr val="1A2B4C">
                <a:alpha val="0"/>
              </a:srgbClr>
            </a:solidFill>
            <a:prstDash val="solid"/>
          </a:ln>
        </p:spPr>
        <p:txBody>
          <a:bodyPr/>
          <a:lstStyle/>
          <a:p>
            <a:endParaRPr lang="en-US"/>
          </a:p>
        </p:txBody>
      </p:sp>
      <p:sp>
        <p:nvSpPr>
          <p:cNvPr id="7" name="Text 5"/>
          <p:cNvSpPr/>
          <p:nvPr/>
        </p:nvSpPr>
        <p:spPr>
          <a:xfrm>
            <a:off x="731520" y="5806440"/>
            <a:ext cx="10728655" cy="548640"/>
          </a:xfrm>
          <a:prstGeom prst="rect">
            <a:avLst/>
          </a:prstGeom>
          <a:noFill/>
          <a:ln/>
        </p:spPr>
        <p:txBody>
          <a:bodyPr wrap="square" rtlCol="0" anchor="ctr"/>
          <a:lstStyle/>
          <a:p>
            <a:pPr marL="0" indent="0">
              <a:buNone/>
            </a:pPr>
            <a:r>
              <a:rPr lang="en-US" sz="1700" b="1" dirty="0">
                <a:solidFill>
                  <a:srgbClr val="8B0000"/>
                </a:solidFill>
                <a:latin typeface="Georgia" pitchFamily="34" charset="0"/>
                <a:ea typeface="Georgia" pitchFamily="34" charset="-122"/>
                <a:cs typeface="Georgia" pitchFamily="34" charset="-120"/>
              </a:rPr>
              <a:t>Takeaway.  </a:t>
            </a:r>
            <a:r>
              <a:rPr lang="en-US" sz="1700" i="1" dirty="0">
                <a:solidFill>
                  <a:srgbClr val="2A2A2A"/>
                </a:solidFill>
                <a:latin typeface="Calibri" pitchFamily="34" charset="0"/>
                <a:ea typeface="Calibri" pitchFamily="34" charset="-122"/>
                <a:cs typeface="Calibri" pitchFamily="34" charset="-120"/>
              </a:rPr>
              <a:t>When the trustee takes the books, those books become the evidence against the perpetrators in every other proceeding.</a:t>
            </a:r>
            <a:endParaRPr lang="en-US" sz="1700" dirty="0"/>
          </a:p>
        </p:txBody>
      </p:sp>
      <p:sp>
        <p:nvSpPr>
          <p:cNvPr id="8" name="Text 6"/>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9" name="Text 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14 / 30</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III.A.5  GENERAL EFFECTS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Resolution of Claims &amp; Finality</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Claims process.</a:t>
            </a:r>
            <a:r>
              <a:rPr lang="en-US" sz="2100" dirty="0">
                <a:solidFill>
                  <a:srgbClr val="2A2A2A"/>
                </a:solidFill>
                <a:latin typeface="Calibri" pitchFamily="34" charset="0"/>
                <a:ea typeface="Calibri" pitchFamily="34" charset="-122"/>
                <a:cs typeface="Calibri" pitchFamily="34" charset="-120"/>
              </a:rPr>
              <a:t>  § 501 filing → § 502 allowance/disallowance → distribution or discharge under § 1141 (Ch. 11) or § 727 (Ch. 7 individuals).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Confirmation binds everyone.</a:t>
            </a:r>
            <a:r>
              <a:rPr lang="en-US" sz="2100" dirty="0">
                <a:solidFill>
                  <a:srgbClr val="2A2A2A"/>
                </a:solidFill>
                <a:latin typeface="Calibri" pitchFamily="34" charset="0"/>
                <a:ea typeface="Calibri" pitchFamily="34" charset="-122"/>
                <a:cs typeface="Calibri" pitchFamily="34" charset="-120"/>
              </a:rPr>
              <a:t>  § 1141(a) — every creditor and party in interest, filed or not, voted or not, paid or not. Strongest kind of res judicata.</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Feature in Ponzi cases.</a:t>
            </a:r>
            <a:r>
              <a:rPr lang="en-US" sz="2100" dirty="0">
                <a:solidFill>
                  <a:srgbClr val="2A2A2A"/>
                </a:solidFill>
                <a:latin typeface="Calibri" pitchFamily="34" charset="0"/>
                <a:ea typeface="Calibri" pitchFamily="34" charset="-122"/>
                <a:cs typeface="Calibri" pitchFamily="34" charset="-120"/>
              </a:rPr>
              <a:t>  Final determination of each investor’s allowed claim (net loser) or liability position (net winner); pro rata distribution without relitigation.</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Trap for the unwary.</a:t>
            </a:r>
            <a:r>
              <a:rPr lang="en-US" sz="2100" dirty="0">
                <a:solidFill>
                  <a:srgbClr val="2A2A2A"/>
                </a:solidFill>
                <a:latin typeface="Calibri" pitchFamily="34" charset="0"/>
                <a:ea typeface="Calibri" pitchFamily="34" charset="-122"/>
                <a:cs typeface="Calibri" pitchFamily="34" charset="-120"/>
              </a:rPr>
              <a:t>  Investors who miss the bar date lose their recovery. Disagreement with "rising tide" allocation is bound by confirmation.</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Net-winner collateral attacks.</a:t>
            </a:r>
            <a:r>
              <a:rPr lang="en-US" sz="2100" dirty="0">
                <a:solidFill>
                  <a:srgbClr val="2A2A2A"/>
                </a:solidFill>
                <a:latin typeface="Calibri" pitchFamily="34" charset="0"/>
                <a:ea typeface="Calibri" pitchFamily="34" charset="-122"/>
                <a:cs typeface="Calibri" pitchFamily="34" charset="-120"/>
              </a:rPr>
              <a:t>  Insider who "litigated" transfer in state court is not final against the trustee — trustee was not a party and § 548 rights are federal.</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15 / 30</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III.A.5.B  NON-BANKRUPTCY ACTIONS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Preclusion &amp; Government Priority</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28 U.S.C. § 1738 — Full Faith and Credit.</a:t>
            </a:r>
            <a:r>
              <a:rPr lang="en-US" sz="2000" dirty="0">
                <a:solidFill>
                  <a:srgbClr val="2A2A2A"/>
                </a:solidFill>
                <a:latin typeface="Calibri" pitchFamily="34" charset="0"/>
                <a:ea typeface="Calibri" pitchFamily="34" charset="-122"/>
                <a:cs typeface="Calibri" pitchFamily="34" charset="-120"/>
              </a:rPr>
              <a:t>  Bankruptcy court gives state-court judgments the preclusive effect the rendering state would give them. Marrese v. American Academy of Orthopaedic Surgeons, 470 U.S. 373 (1985).</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Apply the rendering state’s rule.</a:t>
            </a:r>
            <a:r>
              <a:rPr lang="en-US" sz="2000" dirty="0">
                <a:solidFill>
                  <a:srgbClr val="2A2A2A"/>
                </a:solidFill>
                <a:latin typeface="Calibri" pitchFamily="34" charset="0"/>
                <a:ea typeface="Calibri" pitchFamily="34" charset="-122"/>
                <a:cs typeface="Calibri" pitchFamily="34" charset="-120"/>
              </a:rPr>
              <a:t>  Nevada’s four-element issue-preclusion test applies in § 523 dischargeability adversaries.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Cuts both ways.</a:t>
            </a:r>
            <a:r>
              <a:rPr lang="en-US" sz="2000" dirty="0">
                <a:solidFill>
                  <a:srgbClr val="2A2A2A"/>
                </a:solidFill>
                <a:latin typeface="Calibri" pitchFamily="34" charset="0"/>
                <a:ea typeface="Calibri" pitchFamily="34" charset="-122"/>
                <a:cs typeface="Calibri" pitchFamily="34" charset="-120"/>
              </a:rPr>
              <a:t>  Pre-petition judgment against the perpetrator = nondischargeability support; pre-petition judgment against investor = bars their claim.</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31 U.S.C. § 3713 — Government first priority.</a:t>
            </a:r>
            <a:r>
              <a:rPr lang="en-US" sz="2000" dirty="0">
                <a:solidFill>
                  <a:srgbClr val="2A2A2A"/>
                </a:solidFill>
                <a:latin typeface="Calibri" pitchFamily="34" charset="0"/>
                <a:ea typeface="Calibri" pitchFamily="34" charset="-122"/>
                <a:cs typeface="Calibri" pitchFamily="34" charset="-120"/>
              </a:rPr>
              <a:t>  Outside bankruptcy, the United States gets first payment on all federal claims when debtor is insolvent. U.S. v. Vermont, 377 U.S. 351 (1964).</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But § 3713(a)(2): "This subsection does not apply to a case under title 11."</a:t>
            </a:r>
            <a:r>
              <a:rPr lang="en-US" sz="2000" dirty="0">
                <a:solidFill>
                  <a:srgbClr val="2A2A2A"/>
                </a:solidFill>
                <a:latin typeface="Calibri" pitchFamily="34" charset="0"/>
                <a:ea typeface="Calibri" pitchFamily="34" charset="-122"/>
                <a:cs typeface="Calibri" pitchFamily="34" charset="-120"/>
              </a:rPr>
              <a:t>  In bankruptcy, § 507 governs — investors share pari passu with most federal claims.</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16 / 30</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III.A.6  AVOIDANCE ACTIONS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Preferences — 11 U.S.C. § 547</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Elements (§ 547(b)).</a:t>
            </a:r>
            <a:r>
              <a:rPr lang="en-US" sz="2000" dirty="0">
                <a:solidFill>
                  <a:srgbClr val="2A2A2A"/>
                </a:solidFill>
                <a:latin typeface="Calibri" pitchFamily="34" charset="0"/>
                <a:ea typeface="Calibri" pitchFamily="34" charset="-122"/>
                <a:cs typeface="Calibri" pitchFamily="34" charset="-120"/>
              </a:rPr>
              <a:t>  (1) to/for creditor; (2) on antecedent debt; (3) debtor insolvent; (4) within 90 days (or 1 year if insider); (5) more than Ch. 7 would pay.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Strict liability recapture.</a:t>
            </a:r>
            <a:r>
              <a:rPr lang="en-US" sz="2000" dirty="0">
                <a:solidFill>
                  <a:srgbClr val="2A2A2A"/>
                </a:solidFill>
                <a:latin typeface="Calibri" pitchFamily="34" charset="0"/>
                <a:ea typeface="Calibri" pitchFamily="34" charset="-122"/>
                <a:cs typeface="Calibri" pitchFamily="34" charset="-120"/>
              </a:rPr>
              <a:t>  No bad intent required — the theory is equality among similarly situated creditors.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Key defenses (§ 547(c)).</a:t>
            </a:r>
            <a:r>
              <a:rPr lang="en-US" sz="2000" dirty="0">
                <a:solidFill>
                  <a:srgbClr val="2A2A2A"/>
                </a:solidFill>
                <a:latin typeface="Calibri" pitchFamily="34" charset="0"/>
                <a:ea typeface="Calibri" pitchFamily="34" charset="-122"/>
                <a:cs typeface="Calibri" pitchFamily="34" charset="-120"/>
              </a:rPr>
              <a:t>  Ordinary course of business; contemporaneous exchange for new value; subsequent new value.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Insider reachback.</a:t>
            </a:r>
            <a:r>
              <a:rPr lang="en-US" sz="2000" dirty="0">
                <a:solidFill>
                  <a:srgbClr val="2A2A2A"/>
                </a:solidFill>
                <a:latin typeface="Calibri" pitchFamily="34" charset="0"/>
                <a:ea typeface="Calibri" pitchFamily="34" charset="-122"/>
                <a:cs typeface="Calibri" pitchFamily="34" charset="-120"/>
              </a:rPr>
              <a:t>  Insider status → 1-year reachback (§ 547(b)(4)(B)). Non-statutory insiders too. In re Longview Aluminum, 657 F.3d 507 (7th Cir. 2011).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Classic Ponzi targets.</a:t>
            </a:r>
            <a:r>
              <a:rPr lang="en-US" sz="2000" dirty="0">
                <a:solidFill>
                  <a:srgbClr val="2A2A2A"/>
                </a:solidFill>
                <a:latin typeface="Calibri" pitchFamily="34" charset="0"/>
                <a:ea typeface="Calibri" pitchFamily="34" charset="-122"/>
                <a:cs typeface="Calibri" pitchFamily="34" charset="-120"/>
              </a:rPr>
              <a:t>  Vendors paid in final 90 days; ex-spouse paid under divorce decree in prior year; family receiving "consulting fees."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Often secondary to § 548 in Ponzi cases,</a:t>
            </a:r>
            <a:r>
              <a:rPr lang="en-US" sz="2000" dirty="0">
                <a:solidFill>
                  <a:srgbClr val="2A2A2A"/>
                </a:solidFill>
                <a:latin typeface="Calibri" pitchFamily="34" charset="0"/>
                <a:ea typeface="Calibri" pitchFamily="34" charset="-122"/>
                <a:cs typeface="Calibri" pitchFamily="34" charset="-120"/>
              </a:rPr>
              <a:t>  because "returns" to investors are reframed as fraudulent transfers, not payments on debt.</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17 / 30</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III.A.7  AVOIDANCE ACTIONS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Fraudulent Transfers — § 548</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548 structure.</a:t>
            </a:r>
            <a:r>
              <a:rPr lang="en-US" sz="2000" dirty="0">
                <a:solidFill>
                  <a:srgbClr val="2A2A2A"/>
                </a:solidFill>
                <a:latin typeface="Calibri" pitchFamily="34" charset="0"/>
                <a:ea typeface="Calibri" pitchFamily="34" charset="-122"/>
                <a:cs typeface="Calibri" pitchFamily="34" charset="-120"/>
              </a:rPr>
              <a:t>  Avoid transfers within 2 years made with (A) actual intent to hinder/delay/defraud, or (B) for less than reasonably equivalent value while insolvent.</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State-law reachback via § 544(b).</a:t>
            </a:r>
            <a:r>
              <a:rPr lang="en-US" sz="2000" dirty="0">
                <a:solidFill>
                  <a:srgbClr val="2A2A2A"/>
                </a:solidFill>
                <a:latin typeface="Calibri" pitchFamily="34" charset="0"/>
                <a:ea typeface="Calibri" pitchFamily="34" charset="-122"/>
                <a:cs typeface="Calibri" pitchFamily="34" charset="-120"/>
              </a:rPr>
              <a:t>  Nevada UVTA (NRS 112.180–.250) — 4 years, and up to 6 years for late-discovered actual fraud under NRS 112.230(1)(a).</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The Ponzi scheme presumption.</a:t>
            </a:r>
            <a:r>
              <a:rPr lang="en-US" sz="2000" dirty="0">
                <a:solidFill>
                  <a:srgbClr val="2A2A2A"/>
                </a:solidFill>
                <a:latin typeface="Calibri" pitchFamily="34" charset="0"/>
                <a:ea typeface="Calibri" pitchFamily="34" charset="-122"/>
                <a:cs typeface="Calibri" pitchFamily="34" charset="-120"/>
              </a:rPr>
              <a:t>  "The mere existence of a Ponzi scheme" establishes actual intent under § 548(a)(1)(A). In re AFI Holding, 525 F.3d 700, 704 (9th Cir. 2008).</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Objective criteria.</a:t>
            </a:r>
            <a:r>
              <a:rPr lang="en-US" sz="2000" dirty="0">
                <a:solidFill>
                  <a:srgbClr val="2A2A2A"/>
                </a:solidFill>
                <a:latin typeface="Calibri" pitchFamily="34" charset="0"/>
                <a:ea typeface="Calibri" pitchFamily="34" charset="-122"/>
                <a:cs typeface="Calibri" pitchFamily="34" charset="-120"/>
              </a:rPr>
              <a:t>  (1) funneling new investor money to old, and (2) no legitimate profit-making opportunity. In re Kirkland, 114 F.4th 1148 (9th Cir. 2024).</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548(c) good-faith defense.</a:t>
            </a:r>
            <a:r>
              <a:rPr lang="en-US" sz="2000" dirty="0">
                <a:solidFill>
                  <a:srgbClr val="2A2A2A"/>
                </a:solidFill>
                <a:latin typeface="Calibri" pitchFamily="34" charset="0"/>
                <a:ea typeface="Calibri" pitchFamily="34" charset="-122"/>
                <a:cs typeface="Calibri" pitchFamily="34" charset="-120"/>
              </a:rPr>
              <a:t>  Return of principal = "reasonably equivalent value" (extinguishes investor’s restitution claim). Fictitious profits are not protected.</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18 / 30</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III.A.8  GENERAL EFFECTS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Discharge?</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 727(a) denial grounds — Ponzi checklist.</a:t>
            </a:r>
            <a:r>
              <a:rPr lang="en-US" sz="2100" dirty="0">
                <a:solidFill>
                  <a:srgbClr val="2A2A2A"/>
                </a:solidFill>
                <a:latin typeface="Calibri" pitchFamily="34" charset="0"/>
                <a:ea typeface="Calibri" pitchFamily="34" charset="-122"/>
                <a:cs typeface="Calibri" pitchFamily="34" charset="-120"/>
              </a:rPr>
              <a:t>  (2) fraudulent transfer w/in 1 yr; (3) failure to keep books; (4) false oaths; (5) failure to explain loss of assets; (7) acts in related case.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 523(a) individual debt exceptions.</a:t>
            </a:r>
            <a:r>
              <a:rPr lang="en-US" sz="2100" dirty="0">
                <a:solidFill>
                  <a:srgbClr val="2A2A2A"/>
                </a:solidFill>
                <a:latin typeface="Calibri" pitchFamily="34" charset="0"/>
                <a:ea typeface="Calibri" pitchFamily="34" charset="-122"/>
                <a:cs typeface="Calibri" pitchFamily="34" charset="-120"/>
              </a:rPr>
              <a:t>  (2)(A) false pretenses/actual fraud; (4) fraud/defalcation in fiduciary capacity, embezzlement, larceny; (6) willful and malicious injury.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Criminal restitution is not discharged.</a:t>
            </a:r>
            <a:r>
              <a:rPr lang="en-US" sz="2100" dirty="0">
                <a:solidFill>
                  <a:srgbClr val="2A2A2A"/>
                </a:solidFill>
                <a:latin typeface="Calibri" pitchFamily="34" charset="0"/>
                <a:ea typeface="Calibri" pitchFamily="34" charset="-122"/>
                <a:cs typeface="Calibri" pitchFamily="34" charset="-120"/>
              </a:rPr>
              <a:t>  § 523(a)(7) / § 523(a)(13); Kelly v. Robinson, 479 U.S. 36 (1986). MVRA (18 U.S.C. § 3663A) survives bankruptcy.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Corporate debtors.</a:t>
            </a:r>
            <a:r>
              <a:rPr lang="en-US" sz="2100" dirty="0">
                <a:solidFill>
                  <a:srgbClr val="2A2A2A"/>
                </a:solidFill>
                <a:latin typeface="Calibri" pitchFamily="34" charset="0"/>
                <a:ea typeface="Calibri" pitchFamily="34" charset="-122"/>
                <a:cs typeface="Calibri" pitchFamily="34" charset="-120"/>
              </a:rPr>
              <a:t>  No Ch. 7 discharge at all (§ 727(a)(1)); no liquidating Ch. 11 discharge. Ponzi corporate cases are about marshaling, not discharge.</a:t>
            </a:r>
            <a:endParaRPr lang="en-US" sz="2100" dirty="0"/>
          </a:p>
        </p:txBody>
      </p:sp>
      <p:sp>
        <p:nvSpPr>
          <p:cNvPr id="6" name="Shape 4"/>
          <p:cNvSpPr/>
          <p:nvPr/>
        </p:nvSpPr>
        <p:spPr>
          <a:xfrm>
            <a:off x="548640" y="5760720"/>
            <a:ext cx="11094415" cy="640080"/>
          </a:xfrm>
          <a:prstGeom prst="rect">
            <a:avLst/>
          </a:prstGeom>
          <a:solidFill>
            <a:srgbClr val="E8E8E8"/>
          </a:solidFill>
          <a:ln w="12700">
            <a:solidFill>
              <a:srgbClr val="1A2B4C">
                <a:alpha val="0"/>
              </a:srgbClr>
            </a:solidFill>
            <a:prstDash val="solid"/>
          </a:ln>
        </p:spPr>
        <p:txBody>
          <a:bodyPr/>
          <a:lstStyle/>
          <a:p>
            <a:endParaRPr lang="en-US"/>
          </a:p>
        </p:txBody>
      </p:sp>
      <p:sp>
        <p:nvSpPr>
          <p:cNvPr id="7" name="Text 5"/>
          <p:cNvSpPr/>
          <p:nvPr/>
        </p:nvSpPr>
        <p:spPr>
          <a:xfrm>
            <a:off x="731520" y="5806440"/>
            <a:ext cx="10728655" cy="548640"/>
          </a:xfrm>
          <a:prstGeom prst="rect">
            <a:avLst/>
          </a:prstGeom>
          <a:noFill/>
          <a:ln/>
        </p:spPr>
        <p:txBody>
          <a:bodyPr wrap="square" rtlCol="0" anchor="ctr"/>
          <a:lstStyle/>
          <a:p>
            <a:pPr marL="0" indent="0">
              <a:buNone/>
            </a:pPr>
            <a:r>
              <a:rPr lang="en-US" sz="1700" b="1" dirty="0">
                <a:solidFill>
                  <a:srgbClr val="8B0000"/>
                </a:solidFill>
                <a:latin typeface="Georgia" pitchFamily="34" charset="0"/>
                <a:ea typeface="Georgia" pitchFamily="34" charset="-122"/>
                <a:cs typeface="Georgia" pitchFamily="34" charset="-120"/>
              </a:rPr>
              <a:t>Takeaway.  </a:t>
            </a:r>
            <a:r>
              <a:rPr lang="en-US" sz="1700" i="1" dirty="0">
                <a:solidFill>
                  <a:srgbClr val="2A2A2A"/>
                </a:solidFill>
                <a:latin typeface="Calibri" pitchFamily="34" charset="0"/>
                <a:ea typeface="Calibri" pitchFamily="34" charset="-122"/>
                <a:cs typeface="Calibri" pitchFamily="34" charset="-120"/>
              </a:rPr>
              <a:t>Bankruptcy filing does not protect a Ponzi perpetrator from criminal restitution — which typically exceeds every other unsecured claim.</a:t>
            </a:r>
            <a:endParaRPr lang="en-US" sz="1700" dirty="0"/>
          </a:p>
        </p:txBody>
      </p:sp>
      <p:sp>
        <p:nvSpPr>
          <p:cNvPr id="8" name="Text 6"/>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9" name="Text 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19 / 30</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48640" y="5029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Roadmap</a:t>
            </a:r>
            <a:endParaRPr lang="en-US" sz="4000" dirty="0"/>
          </a:p>
        </p:txBody>
      </p:sp>
      <p:sp>
        <p:nvSpPr>
          <p:cNvPr id="3" name="Shape 1"/>
          <p:cNvSpPr/>
          <p:nvPr/>
        </p:nvSpPr>
        <p:spPr>
          <a:xfrm>
            <a:off x="548640" y="1508760"/>
            <a:ext cx="2194560" cy="0"/>
          </a:xfrm>
          <a:prstGeom prst="line">
            <a:avLst/>
          </a:prstGeom>
          <a:noFill/>
          <a:ln w="25400">
            <a:solidFill>
              <a:srgbClr val="1A2B4C"/>
            </a:solidFill>
            <a:prstDash val="solid"/>
          </a:ln>
        </p:spPr>
        <p:txBody>
          <a:bodyPr/>
          <a:lstStyle/>
          <a:p>
            <a:endParaRPr lang="en-US"/>
          </a:p>
        </p:txBody>
      </p:sp>
      <p:sp>
        <p:nvSpPr>
          <p:cNvPr id="4" name="Text 2"/>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I.  The Template.</a:t>
            </a:r>
            <a:r>
              <a:rPr lang="en-US" sz="2100" dirty="0">
                <a:solidFill>
                  <a:srgbClr val="2A2A2A"/>
                </a:solidFill>
                <a:latin typeface="Calibri" pitchFamily="34" charset="0"/>
                <a:ea typeface="Calibri" pitchFamily="34" charset="-122"/>
                <a:cs typeface="Calibri" pitchFamily="34" charset="-120"/>
              </a:rPr>
              <a:t>  A two-principal Nevada Ponzi scheme, collapsed.</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II.  Lawyer Culpability.</a:t>
            </a:r>
            <a:r>
              <a:rPr lang="en-US" sz="2100" dirty="0">
                <a:solidFill>
                  <a:srgbClr val="2A2A2A"/>
                </a:solidFill>
                <a:latin typeface="Calibri" pitchFamily="34" charset="0"/>
                <a:ea typeface="Calibri" pitchFamily="34" charset="-122"/>
                <a:cs typeface="Calibri" pitchFamily="34" charset="-120"/>
              </a:rPr>
              <a:t>  NRPC 1.1, 1.2(d), and 2.1; disciplinary and malpractice exposure.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III.  Bankruptcy — General Effects.</a:t>
            </a:r>
            <a:r>
              <a:rPr lang="en-US" sz="2100" dirty="0">
                <a:solidFill>
                  <a:srgbClr val="2A2A2A"/>
                </a:solidFill>
                <a:latin typeface="Calibri" pitchFamily="34" charset="0"/>
                <a:ea typeface="Calibri" pitchFamily="34" charset="-122"/>
                <a:cs typeface="Calibri" pitchFamily="34" charset="-120"/>
              </a:rPr>
              <a:t>  Automatic stay, estate, examinations, control, claims, avoidance, discharge.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IV.  Effect on Different Constituencies.</a:t>
            </a:r>
            <a:r>
              <a:rPr lang="en-US" sz="2100" dirty="0">
                <a:solidFill>
                  <a:srgbClr val="2A2A2A"/>
                </a:solidFill>
                <a:latin typeface="Calibri" pitchFamily="34" charset="0"/>
                <a:ea typeface="Calibri" pitchFamily="34" charset="-122"/>
                <a:cs typeface="Calibri" pitchFamily="34" charset="-120"/>
              </a:rPr>
              <a:t>  Regular creditors, criminal authorities, regulators, investors, owners, insiders.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V.  Ponzi-Specific Issues.</a:t>
            </a:r>
            <a:r>
              <a:rPr lang="en-US" sz="2100" dirty="0">
                <a:solidFill>
                  <a:srgbClr val="2A2A2A"/>
                </a:solidFill>
                <a:latin typeface="Calibri" pitchFamily="34" charset="0"/>
                <a:ea typeface="Calibri" pitchFamily="34" charset="-122"/>
                <a:cs typeface="Calibri" pitchFamily="34" charset="-120"/>
              </a:rPr>
              <a:t>  The Ponzi presumption, netting rule, § 548(c) good faith, § 548(e) self-settled trusts.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VI.  Conclusion.</a:t>
            </a:r>
            <a:r>
              <a:rPr lang="en-US" sz="2100" dirty="0">
                <a:solidFill>
                  <a:srgbClr val="2A2A2A"/>
                </a:solidFill>
                <a:latin typeface="Calibri" pitchFamily="34" charset="0"/>
                <a:ea typeface="Calibri" pitchFamily="34" charset="-122"/>
                <a:cs typeface="Calibri" pitchFamily="34" charset="-120"/>
              </a:rPr>
              <a:t>  Bankruptcy as comprehensive reckoning, not fresh start.</a:t>
            </a:r>
            <a:endParaRPr lang="en-US" sz="2100" dirty="0"/>
          </a:p>
        </p:txBody>
      </p:sp>
      <p:sp>
        <p:nvSpPr>
          <p:cNvPr id="5" name="Text 3"/>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6" name="Text 4"/>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 / 30</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III.B  VENDORS &amp; TRADE DEBT</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Effect on Regular Creditors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Automatic stay discipline.</a:t>
            </a:r>
            <a:r>
              <a:rPr lang="en-US" sz="2000" dirty="0">
                <a:solidFill>
                  <a:srgbClr val="2A2A2A"/>
                </a:solidFill>
                <a:latin typeface="Calibri" pitchFamily="34" charset="0"/>
                <a:ea typeface="Calibri" pitchFamily="34" charset="-122"/>
                <a:cs typeface="Calibri" pitchFamily="34" charset="-120"/>
              </a:rPr>
              <a:t>  No lawsuits, no demand letters, no repossessions, no set-offs, no utility cut-offs. § 362(a); § 366 for utilities.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Relief from stay.</a:t>
            </a:r>
            <a:r>
              <a:rPr lang="en-US" sz="2000" dirty="0">
                <a:solidFill>
                  <a:srgbClr val="2A2A2A"/>
                </a:solidFill>
                <a:latin typeface="Calibri" pitchFamily="34" charset="0"/>
                <a:ea typeface="Calibri" pitchFamily="34" charset="-122"/>
                <a:cs typeface="Calibri" pitchFamily="34" charset="-120"/>
              </a:rPr>
              <a:t>  Under § 362(d) for "cause" or (for secured) lack of equity + no reorganization necessity.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Stay is nationwide + binding on notice.</a:t>
            </a:r>
            <a:r>
              <a:rPr lang="en-US" sz="2000" dirty="0">
                <a:solidFill>
                  <a:srgbClr val="2A2A2A"/>
                </a:solidFill>
                <a:latin typeface="Calibri" pitchFamily="34" charset="0"/>
                <a:ea typeface="Calibri" pitchFamily="34" charset="-122"/>
                <a:cs typeface="Calibri" pitchFamily="34" charset="-120"/>
              </a:rPr>
              <a:t>  Actual or constructive knowledge. Eskanos &amp; Adler, P.C. v. Leetien, 309 F.3d 1210 (9th Cir. 2002).</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Claims filing.</a:t>
            </a:r>
            <a:r>
              <a:rPr lang="en-US" sz="2000" dirty="0">
                <a:solidFill>
                  <a:srgbClr val="2A2A2A"/>
                </a:solidFill>
                <a:latin typeface="Calibri" pitchFamily="34" charset="0"/>
                <a:ea typeface="Calibri" pitchFamily="34" charset="-122"/>
                <a:cs typeface="Calibri" pitchFamily="34" charset="-120"/>
              </a:rPr>
              <a:t>  Proof of claim by bar date → § 502 allowance/disallowance. Typically cents-on-the-dollar recovery.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Preference defense posture.</a:t>
            </a:r>
            <a:r>
              <a:rPr lang="en-US" sz="2000" dirty="0">
                <a:solidFill>
                  <a:srgbClr val="2A2A2A"/>
                </a:solidFill>
                <a:latin typeface="Calibri" pitchFamily="34" charset="0"/>
                <a:ea typeface="Calibri" pitchFamily="34" charset="-122"/>
                <a:cs typeface="Calibri" pitchFamily="34" charset="-120"/>
              </a:rPr>
              <a:t>  Ordinary course (§ 547(c)(2)) and subsequent new value (§ 547(c)(4)) are the workhorses.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Pre-litigation tip.</a:t>
            </a:r>
            <a:r>
              <a:rPr lang="en-US" sz="2000" dirty="0">
                <a:solidFill>
                  <a:srgbClr val="2A2A2A"/>
                </a:solidFill>
                <a:latin typeface="Calibri" pitchFamily="34" charset="0"/>
                <a:ea typeface="Calibri" pitchFamily="34" charset="-122"/>
                <a:cs typeface="Calibri" pitchFamily="34" charset="-120"/>
              </a:rPr>
              <a:t>  Document payment history and industry norms; don’t settle on the trustee’s first demand.</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20 / 30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III.C  REPORTING &amp; BANKRUPTCY CRIMES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Criminal Investigation</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18 U.S.C. § 3057.</a:t>
            </a:r>
            <a:r>
              <a:rPr lang="en-US" sz="2000" dirty="0">
                <a:solidFill>
                  <a:srgbClr val="2A2A2A"/>
                </a:solidFill>
                <a:latin typeface="Calibri" pitchFamily="34" charset="0"/>
                <a:ea typeface="Calibri" pitchFamily="34" charset="-122"/>
                <a:cs typeface="Calibri" pitchFamily="34" charset="-120"/>
              </a:rPr>
              <a:t>  Mandatory referral by judges, receivers, and trustees with reasonable grounds to believe a bankruptcy crime has occurred. "Shall report."</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18 U.S.C. §§ 152–157.</a:t>
            </a:r>
            <a:r>
              <a:rPr lang="en-US" sz="2000" dirty="0">
                <a:solidFill>
                  <a:srgbClr val="2A2A2A"/>
                </a:solidFill>
                <a:latin typeface="Calibri" pitchFamily="34" charset="0"/>
                <a:ea typeface="Calibri" pitchFamily="34" charset="-122"/>
                <a:cs typeface="Calibri" pitchFamily="34" charset="-120"/>
              </a:rPr>
              <a:t>  Concealment, false oaths, false declarations, false claims, post-petition receipt with intent to defeat, bribery, bankruptcy fraud (§ 157). 5 years per count.</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Broad construction.</a:t>
            </a:r>
            <a:r>
              <a:rPr lang="en-US" sz="2000" dirty="0">
                <a:solidFill>
                  <a:srgbClr val="2A2A2A"/>
                </a:solidFill>
                <a:latin typeface="Calibri" pitchFamily="34" charset="0"/>
                <a:ea typeface="Calibri" pitchFamily="34" charset="-122"/>
                <a:cs typeface="Calibri" pitchFamily="34" charset="-120"/>
              </a:rPr>
              <a:t>  Section 152 "criminalize[s] all the possible methods by which a debtor . . . may attempt to defeat the intent and effect of the bankruptcy law." U.S. v. Gellene, 182 F.3d 578 (7th Cir. 1999).</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False oath under § 152(2).</a:t>
            </a:r>
            <a:r>
              <a:rPr lang="en-US" sz="2000" dirty="0">
                <a:solidFill>
                  <a:srgbClr val="2A2A2A"/>
                </a:solidFill>
                <a:latin typeface="Calibri" pitchFamily="34" charset="0"/>
                <a:ea typeface="Calibri" pitchFamily="34" charset="-122"/>
                <a:cs typeface="Calibri" pitchFamily="34" charset="-120"/>
              </a:rPr>
              <a:t>  Any sworn filing — schedules, SOFA, 341 testimony, Rule 2004 testimony, § 1746 declarations.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Intelligence pipeline.</a:t>
            </a:r>
            <a:r>
              <a:rPr lang="en-US" sz="2000" dirty="0">
                <a:solidFill>
                  <a:srgbClr val="2A2A2A"/>
                </a:solidFill>
                <a:latin typeface="Calibri" pitchFamily="34" charset="0"/>
                <a:ea typeface="Calibri" pitchFamily="34" charset="-122"/>
                <a:cs typeface="Calibri" pitchFamily="34" charset="-120"/>
              </a:rPr>
              <a:t>  Rule 2004 bank records + 341 testimony + forensic accounting → U.S. Attorney’s file.</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21 / 30</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III.C.3  OTHER CRIMES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Mail &amp; Wire Fraud — §§ 1341, 1343</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Elements.</a:t>
            </a:r>
            <a:r>
              <a:rPr lang="en-US" sz="2000" dirty="0">
                <a:solidFill>
                  <a:srgbClr val="2A2A2A"/>
                </a:solidFill>
                <a:latin typeface="Calibri" pitchFamily="34" charset="0"/>
                <a:ea typeface="Calibri" pitchFamily="34" charset="-122"/>
                <a:cs typeface="Calibri" pitchFamily="34" charset="-120"/>
              </a:rPr>
              <a:t>  (1) scheme to defraud; (2) intent to defraud; (3) use of mails/wires in furtherance of the scheme.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Each use = a separate count.</a:t>
            </a:r>
            <a:r>
              <a:rPr lang="en-US" sz="2000" dirty="0">
                <a:solidFill>
                  <a:srgbClr val="2A2A2A"/>
                </a:solidFill>
                <a:latin typeface="Calibri" pitchFamily="34" charset="0"/>
                <a:ea typeface="Calibri" pitchFamily="34" charset="-122"/>
                <a:cs typeface="Calibri" pitchFamily="34" charset="-120"/>
              </a:rPr>
              <a:t>  Monthly "return" statements, investor wires — dozens to hundreds of counts readily available.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Penalties.</a:t>
            </a:r>
            <a:r>
              <a:rPr lang="en-US" sz="2000" dirty="0">
                <a:solidFill>
                  <a:srgbClr val="2A2A2A"/>
                </a:solidFill>
                <a:latin typeface="Calibri" pitchFamily="34" charset="0"/>
                <a:ea typeface="Calibri" pitchFamily="34" charset="-122"/>
                <a:cs typeface="Calibri" pitchFamily="34" charset="-120"/>
              </a:rPr>
              <a:t>  Up to 20 years per count; 30 years if financial-institution nexus or federal disaster; fines up to $250,000 per individual count.</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Not stayed.</a:t>
            </a:r>
            <a:r>
              <a:rPr lang="en-US" sz="2000" dirty="0">
                <a:solidFill>
                  <a:srgbClr val="2A2A2A"/>
                </a:solidFill>
                <a:latin typeface="Calibri" pitchFamily="34" charset="0"/>
                <a:ea typeface="Calibri" pitchFamily="34" charset="-122"/>
                <a:cs typeface="Calibri" pitchFamily="34" charset="-120"/>
              </a:rPr>
              <a:t>  § 362(b)(1) exempts "commencement or continuation of a criminal action or proceeding against the debtor."</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Categorical exception.</a:t>
            </a:r>
            <a:r>
              <a:rPr lang="en-US" sz="2000" dirty="0">
                <a:solidFill>
                  <a:srgbClr val="2A2A2A"/>
                </a:solidFill>
                <a:latin typeface="Calibri" pitchFamily="34" charset="0"/>
                <a:ea typeface="Calibri" pitchFamily="34" charset="-122"/>
                <a:cs typeface="Calibri" pitchFamily="34" charset="-120"/>
              </a:rPr>
              <a:t>  Prosecutorial motive and debt-collection purpose are not relevant. In re Gruntz, 202 F.3d 1074 (9th Cir. 2000) (en banc).</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Bankruptcy court leverage is narrow.</a:t>
            </a:r>
            <a:r>
              <a:rPr lang="en-US" sz="2000" dirty="0">
                <a:solidFill>
                  <a:srgbClr val="2A2A2A"/>
                </a:solidFill>
                <a:latin typeface="Calibri" pitchFamily="34" charset="0"/>
                <a:ea typeface="Calibri" pitchFamily="34" charset="-122"/>
                <a:cs typeface="Calibri" pitchFamily="34" charset="-120"/>
              </a:rPr>
              <a:t>  § 105 injunction only in extraordinary circumstances.</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22 / 30</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III.C.4  CRIMINAL INVESTIGATION</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Criminal Forfeiture — 21 U.S.C. § 853</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Scope on conviction.</a:t>
            </a:r>
            <a:r>
              <a:rPr lang="en-US" sz="2000" dirty="0">
                <a:solidFill>
                  <a:srgbClr val="2A2A2A"/>
                </a:solidFill>
                <a:latin typeface="Calibri" pitchFamily="34" charset="0"/>
                <a:ea typeface="Calibri" pitchFamily="34" charset="-122"/>
                <a:cs typeface="Calibri" pitchFamily="34" charset="-120"/>
              </a:rPr>
              <a:t>  Forfeits proceeds of offense and property used/intended to facilitate it. Cross-referenced by 28 U.S.C. § 2461(c) into most fraud statutes.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Relation-back doctrine.</a:t>
            </a:r>
            <a:r>
              <a:rPr lang="en-US" sz="2000" dirty="0">
                <a:solidFill>
                  <a:srgbClr val="2A2A2A"/>
                </a:solidFill>
                <a:latin typeface="Calibri" pitchFamily="34" charset="0"/>
                <a:ea typeface="Calibri" pitchFamily="34" charset="-122"/>
                <a:cs typeface="Calibri" pitchFamily="34" charset="-120"/>
              </a:rPr>
              <a:t>  § 853(c): title vests in the United States "upon commission of the act." U.S. v. 92 Buena Vista Avenue, 507 U.S. 111, 125–27 (1993).</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Effect on bankruptcy estate.</a:t>
            </a:r>
            <a:r>
              <a:rPr lang="en-US" sz="2000" dirty="0">
                <a:solidFill>
                  <a:srgbClr val="2A2A2A"/>
                </a:solidFill>
                <a:latin typeface="Calibri" pitchFamily="34" charset="0"/>
                <a:ea typeface="Calibri" pitchFamily="34" charset="-122"/>
                <a:cs typeface="Calibri" pitchFamily="34" charset="-120"/>
              </a:rPr>
              <a:t>  Forfeiture order relates back to the crime date — forfeited property may be treated as never having been estate property under § 541.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Nevada application.</a:t>
            </a:r>
            <a:r>
              <a:rPr lang="en-US" sz="2000" dirty="0">
                <a:solidFill>
                  <a:srgbClr val="2A2A2A"/>
                </a:solidFill>
                <a:latin typeface="Calibri" pitchFamily="34" charset="0"/>
                <a:ea typeface="Calibri" pitchFamily="34" charset="-122"/>
                <a:cs typeface="Calibri" pitchFamily="34" charset="-120"/>
              </a:rPr>
              <a:t>  In re CWNevada LLC, 602 B.R. 717 (Bankr. D. Nev. 2019); see also U.S. v. French, 822 F. Supp. 2d 615 (E.D. Va. 2011).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Victim remission.</a:t>
            </a:r>
            <a:r>
              <a:rPr lang="en-US" sz="2000" dirty="0">
                <a:solidFill>
                  <a:srgbClr val="2A2A2A"/>
                </a:solidFill>
                <a:latin typeface="Calibri" pitchFamily="34" charset="0"/>
                <a:ea typeface="Calibri" pitchFamily="34" charset="-122"/>
                <a:cs typeface="Calibri" pitchFamily="34" charset="-120"/>
              </a:rPr>
              <a:t>  DOJ remission-and-restoration under 28 C.F.R. Part 9 — often the path by which forfeited Ponzi proceeds actually reach investors.</a:t>
            </a:r>
            <a:endParaRPr lang="en-US" sz="2000" dirty="0"/>
          </a:p>
        </p:txBody>
      </p:sp>
      <p:sp>
        <p:nvSpPr>
          <p:cNvPr id="6" name="Shape 4"/>
          <p:cNvSpPr/>
          <p:nvPr/>
        </p:nvSpPr>
        <p:spPr>
          <a:xfrm>
            <a:off x="548640" y="5760720"/>
            <a:ext cx="11094415" cy="640080"/>
          </a:xfrm>
          <a:prstGeom prst="rect">
            <a:avLst/>
          </a:prstGeom>
          <a:solidFill>
            <a:srgbClr val="E8E8E8"/>
          </a:solidFill>
          <a:ln w="12700">
            <a:solidFill>
              <a:srgbClr val="1A2B4C">
                <a:alpha val="0"/>
              </a:srgbClr>
            </a:solidFill>
            <a:prstDash val="solid"/>
          </a:ln>
        </p:spPr>
        <p:txBody>
          <a:bodyPr/>
          <a:lstStyle/>
          <a:p>
            <a:endParaRPr lang="en-US"/>
          </a:p>
        </p:txBody>
      </p:sp>
      <p:sp>
        <p:nvSpPr>
          <p:cNvPr id="7" name="Text 5"/>
          <p:cNvSpPr/>
          <p:nvPr/>
        </p:nvSpPr>
        <p:spPr>
          <a:xfrm>
            <a:off x="731520" y="5806440"/>
            <a:ext cx="10728655" cy="548640"/>
          </a:xfrm>
          <a:prstGeom prst="rect">
            <a:avLst/>
          </a:prstGeom>
          <a:noFill/>
          <a:ln/>
        </p:spPr>
        <p:txBody>
          <a:bodyPr wrap="square" rtlCol="0" anchor="ctr"/>
          <a:lstStyle/>
          <a:p>
            <a:pPr marL="0" indent="0">
              <a:buNone/>
            </a:pPr>
            <a:r>
              <a:rPr lang="en-US" sz="1700" b="1" dirty="0">
                <a:solidFill>
                  <a:srgbClr val="8B0000"/>
                </a:solidFill>
                <a:latin typeface="Georgia" pitchFamily="34" charset="0"/>
                <a:ea typeface="Georgia" pitchFamily="34" charset="-122"/>
                <a:cs typeface="Georgia" pitchFamily="34" charset="-120"/>
              </a:rPr>
              <a:t>Takeaway.  </a:t>
            </a:r>
            <a:r>
              <a:rPr lang="en-US" sz="1700" i="1" dirty="0">
                <a:solidFill>
                  <a:srgbClr val="2A2A2A"/>
                </a:solidFill>
                <a:latin typeface="Calibri" pitchFamily="34" charset="0"/>
                <a:ea typeface="Calibri" pitchFamily="34" charset="-122"/>
                <a:cs typeface="Calibri" pitchFamily="34" charset="-120"/>
              </a:rPr>
              <a:t>Trustee-vs-DOJ priority fights over forfeited assets are standard in large Ponzi cases.</a:t>
            </a:r>
            <a:endParaRPr lang="en-US" sz="1700" dirty="0"/>
          </a:p>
        </p:txBody>
      </p:sp>
      <p:sp>
        <p:nvSpPr>
          <p:cNvPr id="8" name="Text 6"/>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9" name="Text 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23 / 30</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III.D  REGULATORS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Civil Investigations — Police Powers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28 U.S.C. § 959(b).</a:t>
            </a:r>
            <a:r>
              <a:rPr lang="en-US" sz="2000" dirty="0">
                <a:solidFill>
                  <a:srgbClr val="2A2A2A"/>
                </a:solidFill>
                <a:latin typeface="Calibri" pitchFamily="34" charset="0"/>
                <a:ea typeface="Calibri" pitchFamily="34" charset="-122"/>
                <a:cs typeface="Calibri" pitchFamily="34" charset="-120"/>
              </a:rPr>
              <a:t>  Trustee/DIP operating property must comply with state law "in the same manner that the owner or possessor thereof would be bound." No bankruptcy exemption.</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362(b)(4) police-power exception.</a:t>
            </a:r>
            <a:r>
              <a:rPr lang="en-US" sz="2000" dirty="0">
                <a:solidFill>
                  <a:srgbClr val="2A2A2A"/>
                </a:solidFill>
                <a:latin typeface="Calibri" pitchFamily="34" charset="0"/>
                <a:ea typeface="Calibri" pitchFamily="34" charset="-122"/>
                <a:cs typeface="Calibri" pitchFamily="34" charset="-120"/>
              </a:rPr>
              <a:t>  Not stayed: enforcement of police/regulatory power by a governmental unit (including non-money-judgment enforcement).</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Two tests for the line.</a:t>
            </a:r>
            <a:r>
              <a:rPr lang="en-US" sz="2000" dirty="0">
                <a:solidFill>
                  <a:srgbClr val="2A2A2A"/>
                </a:solidFill>
                <a:latin typeface="Calibri" pitchFamily="34" charset="0"/>
                <a:ea typeface="Calibri" pitchFamily="34" charset="-122"/>
                <a:cs typeface="Calibri" pitchFamily="34" charset="-120"/>
              </a:rPr>
              <a:t>  Pecuniary purpose (stayed if primary) vs. public policy (not stayed). Lockyer v. Mirant Corp., 398 F.3d 1098 (9th Cir. 2005).</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Ponzi spectrum.</a:t>
            </a:r>
            <a:r>
              <a:rPr lang="en-US" sz="2000" dirty="0">
                <a:solidFill>
                  <a:srgbClr val="2A2A2A"/>
                </a:solidFill>
                <a:latin typeface="Calibri" pitchFamily="34" charset="0"/>
                <a:ea typeface="Calibri" pitchFamily="34" charset="-122"/>
                <a:cs typeface="Calibri" pitchFamily="34" charset="-120"/>
              </a:rPr>
              <a:t>  (1) pure regulation — not stayed; (2) disgorgement/restitution money judgments — contested, often stayed once reduced to judgment; (3) criminal restitution — not stayed (§ 362(b)(1)).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Coordination.</a:t>
            </a:r>
            <a:r>
              <a:rPr lang="en-US" sz="2000" dirty="0">
                <a:solidFill>
                  <a:srgbClr val="2A2A2A"/>
                </a:solidFill>
                <a:latin typeface="Calibri" pitchFamily="34" charset="0"/>
                <a:ea typeface="Calibri" pitchFamily="34" charset="-122"/>
                <a:cs typeface="Calibri" pitchFamily="34" charset="-120"/>
              </a:rPr>
              <a:t>  Trustees often arrange global resolution with SEC and Nevada Securities Division rather than fight the scope of the exception.</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24 / 30</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III.E.1–2  PONZI INVESTORS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Ponzi Investors — Standing &amp; Restitution</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Standing rule.</a:t>
            </a:r>
            <a:r>
              <a:rPr lang="en-US" sz="2000" dirty="0">
                <a:solidFill>
                  <a:srgbClr val="2A2A2A"/>
                </a:solidFill>
                <a:latin typeface="Calibri" pitchFamily="34" charset="0"/>
                <a:ea typeface="Calibri" pitchFamily="34" charset="-122"/>
                <a:cs typeface="Calibri" pitchFamily="34" charset="-120"/>
              </a:rPr>
              <a:t>  Entity’s claims belong to the estate under § 541. Individual investors cannot prosecute them. O’Halloran v. First Union, 350 F.3d 1197 (11th Cir. 2003).</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Particularized-injury exception.</a:t>
            </a:r>
            <a:r>
              <a:rPr lang="en-US" sz="2000" dirty="0">
                <a:solidFill>
                  <a:srgbClr val="2A2A2A"/>
                </a:solidFill>
                <a:latin typeface="Calibri" pitchFamily="34" charset="0"/>
                <a:ea typeface="Calibri" pitchFamily="34" charset="-122"/>
                <a:cs typeface="Calibri" pitchFamily="34" charset="-120"/>
              </a:rPr>
              <a:t>  Investor can sue for claims that are uniquely their own (e.g., individual broker churning), but not for claims derivative of the entity’s collapse. Winkler v. McCloskey, 83 F.4th 720 (9th Cir. 2023).</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Restitution streams.</a:t>
            </a:r>
            <a:r>
              <a:rPr lang="en-US" sz="2000" dirty="0">
                <a:solidFill>
                  <a:srgbClr val="2A2A2A"/>
                </a:solidFill>
                <a:latin typeface="Calibri" pitchFamily="34" charset="0"/>
                <a:ea typeface="Calibri" pitchFamily="34" charset="-122"/>
                <a:cs typeface="Calibri" pitchFamily="34" charset="-120"/>
              </a:rPr>
              <a:t>  (1) MVRA restitution under 18 U.S.C. § 3663A — mandatory; (2) SEC Fair Fund (15 U.S.C. § 7246); (3) bankruptcy pro rata distribution.</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No double recovery.</a:t>
            </a:r>
            <a:r>
              <a:rPr lang="en-US" sz="2000" dirty="0">
                <a:solidFill>
                  <a:srgbClr val="2A2A2A"/>
                </a:solidFill>
                <a:latin typeface="Calibri" pitchFamily="34" charset="0"/>
                <a:ea typeface="Calibri" pitchFamily="34" charset="-122"/>
                <a:cs typeface="Calibri" pitchFamily="34" charset="-120"/>
              </a:rPr>
              <a:t>  Each subsequent payer credits prior payments — counsel must track all three streams.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Clawback as equitable redistribution.</a:t>
            </a:r>
            <a:r>
              <a:rPr lang="en-US" sz="2000" dirty="0">
                <a:solidFill>
                  <a:srgbClr val="2A2A2A"/>
                </a:solidFill>
                <a:latin typeface="Calibri" pitchFamily="34" charset="0"/>
                <a:ea typeface="Calibri" pitchFamily="34" charset="-122"/>
                <a:cs typeface="Calibri" pitchFamily="34" charset="-120"/>
              </a:rPr>
              <a:t>  Net-winner recapture is not restitution by name, but serves the same function. Donell v. Kowell, 533 F.3d 762 (9th Cir. 2008).</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25 / 30</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III.E.4  DONELL V. KOWELL</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Investor Clawback Framework</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1 — Ponzi presumption.</a:t>
            </a:r>
            <a:r>
              <a:rPr lang="en-US" sz="2000" dirty="0">
                <a:solidFill>
                  <a:srgbClr val="2A2A2A"/>
                </a:solidFill>
                <a:latin typeface="Calibri" pitchFamily="34" charset="0"/>
                <a:ea typeface="Calibri" pitchFamily="34" charset="-122"/>
                <a:cs typeface="Calibri" pitchFamily="34" charset="-120"/>
              </a:rPr>
              <a:t>  Every transfer from the entity = actually fraudulent under § 548(a)(1)(A) / NRS 112.180. AFI Holding; Kirkland (2024).</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2 — Netting rule.</a:t>
            </a:r>
            <a:r>
              <a:rPr lang="en-US" sz="2000" dirty="0">
                <a:solidFill>
                  <a:srgbClr val="2A2A2A"/>
                </a:solidFill>
                <a:latin typeface="Calibri" pitchFamily="34" charset="0"/>
                <a:ea typeface="Calibri" pitchFamily="34" charset="-122"/>
                <a:cs typeface="Calibri" pitchFamily="34" charset="-120"/>
              </a:rPr>
              <a:t>  Deposits in minus withdrawals out for each investor. Net loser = not liable. Net winner = liable for the positive difference.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3 — Good-faith defense (§ 548(c)).</a:t>
            </a:r>
            <a:r>
              <a:rPr lang="en-US" sz="2000" dirty="0">
                <a:solidFill>
                  <a:srgbClr val="2A2A2A"/>
                </a:solidFill>
                <a:latin typeface="Calibri" pitchFamily="34" charset="0"/>
                <a:ea typeface="Calibri" pitchFamily="34" charset="-122"/>
                <a:cs typeface="Calibri" pitchFamily="34" charset="-120"/>
              </a:rPr>
              <a:t>  Protects return of principal (extinguished the investor’s restitution claim = "reasonably equivalent value"). Fictitious profits not protected.</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4 — Lack of good faith = principal too.</a:t>
            </a:r>
            <a:r>
              <a:rPr lang="en-US" sz="2000" dirty="0">
                <a:solidFill>
                  <a:srgbClr val="2A2A2A"/>
                </a:solidFill>
                <a:latin typeface="Calibri" pitchFamily="34" charset="0"/>
                <a:ea typeface="Calibri" pitchFamily="34" charset="-122"/>
                <a:cs typeface="Calibri" pitchFamily="34" charset="-120"/>
              </a:rPr>
              <a:t>  Willful blindness or actual knowledge destroys the defense entirely.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5 — No offset for taxes or expenses.</a:t>
            </a:r>
            <a:r>
              <a:rPr lang="en-US" sz="2000" dirty="0">
                <a:solidFill>
                  <a:srgbClr val="2A2A2A"/>
                </a:solidFill>
                <a:latin typeface="Calibri" pitchFamily="34" charset="0"/>
                <a:ea typeface="Calibri" pitchFamily="34" charset="-122"/>
                <a:cs typeface="Calibri" pitchFamily="34" charset="-120"/>
              </a:rPr>
              <a:t>  Donell, 533 F.3d at 778–79. IRS theft-loss deduction (Rev. Proc. 2009-20) is a separate process.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Step 6 — Reachback periods.</a:t>
            </a:r>
            <a:r>
              <a:rPr lang="en-US" sz="2000" dirty="0">
                <a:solidFill>
                  <a:srgbClr val="2A2A2A"/>
                </a:solidFill>
                <a:latin typeface="Calibri" pitchFamily="34" charset="0"/>
                <a:ea typeface="Calibri" pitchFamily="34" charset="-122"/>
                <a:cs typeface="Calibri" pitchFamily="34" charset="-120"/>
              </a:rPr>
              <a:t>  § 548 = 2 yrs; § 544(b) + NRS 112.230 = 4 yrs (possibly extended by discovery rule for actual fraud).</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26 / 30</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III.F.1  PERSONAL TRANSFERS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Actions Against Owners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Different transferor.</a:t>
            </a:r>
            <a:r>
              <a:rPr lang="en-US" sz="2000" dirty="0">
                <a:solidFill>
                  <a:srgbClr val="2A2A2A"/>
                </a:solidFill>
                <a:latin typeface="Calibri" pitchFamily="34" charset="0"/>
                <a:ea typeface="Calibri" pitchFamily="34" charset="-122"/>
                <a:cs typeface="Calibri" pitchFamily="34" charset="-120"/>
              </a:rPr>
              <a:t>  Perp 1’s personal transfers — not the entity’s. Analyzed under § 548(a)(1)(A) and NRS 112.180.</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Badges of fraud (NRS 112.180(2)).</a:t>
            </a:r>
            <a:r>
              <a:rPr lang="en-US" sz="2000" dirty="0">
                <a:solidFill>
                  <a:srgbClr val="2A2A2A"/>
                </a:solidFill>
                <a:latin typeface="Calibri" pitchFamily="34" charset="0"/>
                <a:ea typeface="Calibri" pitchFamily="34" charset="-122"/>
                <a:cs typeface="Calibri" pitchFamily="34" charset="-120"/>
              </a:rPr>
              <a:t>  Insider transferee; retained possession/control; concealment; post-suit transfer; substantially-all-assets transfer; lack of equivalent value; insolvency.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Reachback.</a:t>
            </a:r>
            <a:r>
              <a:rPr lang="en-US" sz="2000" dirty="0">
                <a:solidFill>
                  <a:srgbClr val="2A2A2A"/>
                </a:solidFill>
                <a:latin typeface="Calibri" pitchFamily="34" charset="0"/>
                <a:ea typeface="Calibri" pitchFamily="34" charset="-122"/>
                <a:cs typeface="Calibri" pitchFamily="34" charset="-120"/>
              </a:rPr>
              <a:t>  § 548 = 2 yrs federal; § 544(b) + NRS 112.230 = 4 yrs state (6 yrs for late-discovered actual fraud under NRS 112.230(1)(a)).</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Typical targets.</a:t>
            </a:r>
            <a:r>
              <a:rPr lang="en-US" sz="2000" dirty="0">
                <a:solidFill>
                  <a:srgbClr val="2A2A2A"/>
                </a:solidFill>
                <a:latin typeface="Calibri" pitchFamily="34" charset="0"/>
                <a:ea typeface="Calibri" pitchFamily="34" charset="-122"/>
                <a:cs typeface="Calibri" pitchFamily="34" charset="-120"/>
              </a:rPr>
              <a:t>  Residence to spouse or family trust; luxury assets; tuition &amp; vacation payments for family; funding of self-settled trusts.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550 recovery.</a:t>
            </a:r>
            <a:r>
              <a:rPr lang="en-US" sz="2000" dirty="0">
                <a:solidFill>
                  <a:srgbClr val="2A2A2A"/>
                </a:solidFill>
                <a:latin typeface="Calibri" pitchFamily="34" charset="0"/>
                <a:ea typeface="Calibri" pitchFamily="34" charset="-122"/>
                <a:cs typeface="Calibri" pitchFamily="34" charset="-120"/>
              </a:rPr>
              <a:t>  From initial transferee (a)(1) or any immediate/mediate transferee (a)(2). Subsequent transferees protected under § 550(b) if in good faith, for value, without knowledge.</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27 / 30</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III.F.2–3  OWNERS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Self-Settled Trusts &amp; § 510(c)</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548(e) — ten-year reach.</a:t>
            </a:r>
            <a:r>
              <a:rPr lang="en-US" sz="2000" dirty="0">
                <a:solidFill>
                  <a:srgbClr val="2A2A2A"/>
                </a:solidFill>
                <a:latin typeface="Calibri" pitchFamily="34" charset="0"/>
                <a:ea typeface="Calibri" pitchFamily="34" charset="-122"/>
                <a:cs typeface="Calibri" pitchFamily="34" charset="-120"/>
              </a:rPr>
              <a:t>  Transfer to self-settled trust, by the debtor, debtor is a beneficiary, with actual intent to hinder/defraud any entity the debtor was or became indebted to.</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Preempts Nevada law.</a:t>
            </a:r>
            <a:r>
              <a:rPr lang="en-US" sz="2000" dirty="0">
                <a:solidFill>
                  <a:srgbClr val="2A2A2A"/>
                </a:solidFill>
                <a:latin typeface="Calibri" pitchFamily="34" charset="0"/>
                <a:ea typeface="Calibri" pitchFamily="34" charset="-122"/>
                <a:cs typeface="Calibri" pitchFamily="34" charset="-120"/>
              </a:rPr>
              <a:t>  NRS 166.170’s 2-year / 6-month discovery limit yields to § 548(e) in bankruptcy. Battley v. Mortensen, 2011 WL 5025249 (Bankr. D. Alaska May 26, 2011).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Ponzi intent easy to prove.</a:t>
            </a:r>
            <a:r>
              <a:rPr lang="en-US" sz="2000" dirty="0">
                <a:solidFill>
                  <a:srgbClr val="2A2A2A"/>
                </a:solidFill>
                <a:latin typeface="Calibri" pitchFamily="34" charset="0"/>
                <a:ea typeface="Calibri" pitchFamily="34" charset="-122"/>
                <a:cs typeface="Calibri" pitchFamily="34" charset="-120"/>
              </a:rPr>
              <a:t>  Funding the trust while running the scheme = intent to defraud existing and future investor-creditors.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 510(c) equitable subordination.</a:t>
            </a:r>
            <a:r>
              <a:rPr lang="en-US" sz="2000" dirty="0">
                <a:solidFill>
                  <a:srgbClr val="2A2A2A"/>
                </a:solidFill>
                <a:latin typeface="Calibri" pitchFamily="34" charset="0"/>
                <a:ea typeface="Calibri" pitchFamily="34" charset="-122"/>
                <a:cs typeface="Calibri" pitchFamily="34" charset="-120"/>
              </a:rPr>
              <a:t>  (1) Inequitable conduct; (2) injury to creditors or unfair advantage; (3) consistent with the Code. Lehman Bros. Holdings v. JPMorgan (S.D.N.Y. 2015).</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Insider claims face heightened scrutiny.</a:t>
            </a:r>
            <a:r>
              <a:rPr lang="en-US" sz="2000" dirty="0">
                <a:solidFill>
                  <a:srgbClr val="2A2A2A"/>
                </a:solidFill>
                <a:latin typeface="Calibri" pitchFamily="34" charset="0"/>
                <a:ea typeface="Calibri" pitchFamily="34" charset="-122"/>
                <a:cs typeface="Calibri" pitchFamily="34" charset="-120"/>
              </a:rPr>
              <a:t>  In re Audre, Inc., 210 B.R. 360 (Bankr. S.D. Cal. 1997). Perp 1 and Perp 2 claims routinely pushed below all investor claims.</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28 / 30</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III.G  INSIDER TRANSFERS</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Insiders &amp; Spouses of Owners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Statutory insiders (§ 101(31)).</a:t>
            </a:r>
            <a:r>
              <a:rPr lang="en-US" sz="2000" dirty="0">
                <a:solidFill>
                  <a:srgbClr val="2A2A2A"/>
                </a:solidFill>
                <a:latin typeface="Calibri" pitchFamily="34" charset="0"/>
                <a:ea typeface="Calibri" pitchFamily="34" charset="-122"/>
                <a:cs typeface="Calibri" pitchFamily="34" charset="-120"/>
              </a:rPr>
              <a:t>  Relatives, general partners, corporations of which debtor is director/officer.</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Non-statutory insiders.</a:t>
            </a:r>
            <a:r>
              <a:rPr lang="en-US" sz="2000" dirty="0">
                <a:solidFill>
                  <a:srgbClr val="2A2A2A"/>
                </a:solidFill>
                <a:latin typeface="Calibri" pitchFamily="34" charset="0"/>
                <a:ea typeface="Calibri" pitchFamily="34" charset="-122"/>
                <a:cs typeface="Calibri" pitchFamily="34" charset="-120"/>
              </a:rPr>
              <a:t>  Close personal relationships + non-arm’s-length transactions. Romantic partners, consiglieres. In re Longview Aluminum, 657 F.3d 507 (7th Cir. 2011).</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Preferences — 1-year reachback.</a:t>
            </a:r>
            <a:r>
              <a:rPr lang="en-US" sz="2000" dirty="0">
                <a:solidFill>
                  <a:srgbClr val="2A2A2A"/>
                </a:solidFill>
                <a:latin typeface="Calibri" pitchFamily="34" charset="0"/>
                <a:ea typeface="Calibri" pitchFamily="34" charset="-122"/>
                <a:cs typeface="Calibri" pitchFamily="34" charset="-120"/>
              </a:rPr>
              <a:t>  Ex-spouses under divorce decrees, adult children receiving "consulting fees," nominal-owner shell entities.</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Fraudulent transfers.</a:t>
            </a:r>
            <a:r>
              <a:rPr lang="en-US" sz="2000" dirty="0">
                <a:solidFill>
                  <a:srgbClr val="2A2A2A"/>
                </a:solidFill>
                <a:latin typeface="Calibri" pitchFamily="34" charset="0"/>
                <a:ea typeface="Calibri" pitchFamily="34" charset="-122"/>
                <a:cs typeface="Calibri" pitchFamily="34" charset="-120"/>
              </a:rPr>
              <a:t>  Ponzi presumption + badges of fraud = actual intent almost always. § 548(c) good faith rarely survives intimacy.</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Marital settlement agreements.</a:t>
            </a:r>
            <a:r>
              <a:rPr lang="en-US" sz="2000" dirty="0">
                <a:solidFill>
                  <a:srgbClr val="2A2A2A"/>
                </a:solidFill>
                <a:latin typeface="Calibri" pitchFamily="34" charset="0"/>
                <a:ea typeface="Calibri" pitchFamily="34" charset="-122"/>
                <a:cs typeface="Calibri" pitchFamily="34" charset="-120"/>
              </a:rPr>
              <a:t>  Not immune from avoidance. Batlan v. Transamerica (In re Smith’s Home Furnishings), 265 F.3d 959 (9th Cir. 2001). Trustee wasn’t a party to the divorce.</a:t>
            </a:r>
            <a:endParaRPr lang="en-US" sz="2000" dirty="0"/>
          </a:p>
          <a:p>
            <a:pPr marL="342900" indent="-342900">
              <a:lnSpc>
                <a:spcPct val="115000"/>
              </a:lnSpc>
              <a:spcAft>
                <a:spcPts val="600"/>
              </a:spcAft>
              <a:buSzPct val="100000"/>
              <a:buChar char="■"/>
            </a:pPr>
            <a:r>
              <a:rPr lang="en-US" sz="2000" b="1" dirty="0">
                <a:solidFill>
                  <a:srgbClr val="1A2B4C"/>
                </a:solidFill>
                <a:latin typeface="Calibri" pitchFamily="34" charset="0"/>
                <a:ea typeface="Calibri" pitchFamily="34" charset="-122"/>
                <a:cs typeface="Calibri" pitchFamily="34" charset="-120"/>
              </a:rPr>
              <a:t>Executory contracts.</a:t>
            </a:r>
            <a:r>
              <a:rPr lang="en-US" sz="2000" dirty="0">
                <a:solidFill>
                  <a:srgbClr val="2A2A2A"/>
                </a:solidFill>
                <a:latin typeface="Calibri" pitchFamily="34" charset="0"/>
                <a:ea typeface="Calibri" pitchFamily="34" charset="-122"/>
                <a:cs typeface="Calibri" pitchFamily="34" charset="-120"/>
              </a:rPr>
              <a:t>  § 365 — trustee rejects sham employment and consulting agreements; counterparty gets a pre-petition damages claim.</a:t>
            </a:r>
            <a:endParaRPr lang="en-US" sz="20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29 / 30</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AD4810A7-6CDA-B67F-E334-922EB857612E}"/>
              </a:ext>
            </a:extLst>
          </p:cNvPr>
          <p:cNvSpPr/>
          <p:nvPr/>
        </p:nvSpPr>
        <p:spPr>
          <a:xfrm>
            <a:off x="4714623" y="1806522"/>
            <a:ext cx="3590521" cy="2344254"/>
          </a:xfrm>
          <a:prstGeom prst="ellipse">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Ponzi Scheme</a:t>
            </a:r>
          </a:p>
        </p:txBody>
      </p:sp>
      <p:sp>
        <p:nvSpPr>
          <p:cNvPr id="5" name="Rounded Rectangle 4">
            <a:extLst>
              <a:ext uri="{FF2B5EF4-FFF2-40B4-BE49-F238E27FC236}">
                <a16:creationId xmlns:a16="http://schemas.microsoft.com/office/drawing/2014/main" id="{A0625C3F-3AF5-E847-30D0-3CD6C1BDDD72}"/>
              </a:ext>
            </a:extLst>
          </p:cNvPr>
          <p:cNvSpPr/>
          <p:nvPr/>
        </p:nvSpPr>
        <p:spPr>
          <a:xfrm>
            <a:off x="1104406" y="368135"/>
            <a:ext cx="2196934"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Government</a:t>
            </a:r>
          </a:p>
        </p:txBody>
      </p:sp>
      <p:sp>
        <p:nvSpPr>
          <p:cNvPr id="6" name="Rounded Rectangle 5">
            <a:extLst>
              <a:ext uri="{FF2B5EF4-FFF2-40B4-BE49-F238E27FC236}">
                <a16:creationId xmlns:a16="http://schemas.microsoft.com/office/drawing/2014/main" id="{CD2A19AE-1CA8-8D2B-4976-6ED0D6C9A828}"/>
              </a:ext>
            </a:extLst>
          </p:cNvPr>
          <p:cNvSpPr/>
          <p:nvPr/>
        </p:nvSpPr>
        <p:spPr>
          <a:xfrm>
            <a:off x="1104405" y="1477339"/>
            <a:ext cx="2196934"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Financial Lenders</a:t>
            </a:r>
          </a:p>
        </p:txBody>
      </p:sp>
      <p:sp>
        <p:nvSpPr>
          <p:cNvPr id="7" name="Rounded Rectangle 6">
            <a:extLst>
              <a:ext uri="{FF2B5EF4-FFF2-40B4-BE49-F238E27FC236}">
                <a16:creationId xmlns:a16="http://schemas.microsoft.com/office/drawing/2014/main" id="{64688AF5-C71F-892F-3117-CC91ABECC6DA}"/>
              </a:ext>
            </a:extLst>
          </p:cNvPr>
          <p:cNvSpPr/>
          <p:nvPr/>
        </p:nvSpPr>
        <p:spPr>
          <a:xfrm>
            <a:off x="1104405" y="3695747"/>
            <a:ext cx="2196934"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Investors</a:t>
            </a:r>
          </a:p>
        </p:txBody>
      </p:sp>
      <p:sp>
        <p:nvSpPr>
          <p:cNvPr id="8" name="Rounded Rectangle 7">
            <a:extLst>
              <a:ext uri="{FF2B5EF4-FFF2-40B4-BE49-F238E27FC236}">
                <a16:creationId xmlns:a16="http://schemas.microsoft.com/office/drawing/2014/main" id="{2F8B3A44-474A-E2AD-15B9-C2412DC1C101}"/>
              </a:ext>
            </a:extLst>
          </p:cNvPr>
          <p:cNvSpPr/>
          <p:nvPr/>
        </p:nvSpPr>
        <p:spPr>
          <a:xfrm>
            <a:off x="1104405" y="2586543"/>
            <a:ext cx="2196934" cy="914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Vendors/Creditors</a:t>
            </a:r>
          </a:p>
        </p:txBody>
      </p:sp>
      <p:sp>
        <p:nvSpPr>
          <p:cNvPr id="9" name="Triangle 8">
            <a:extLst>
              <a:ext uri="{FF2B5EF4-FFF2-40B4-BE49-F238E27FC236}">
                <a16:creationId xmlns:a16="http://schemas.microsoft.com/office/drawing/2014/main" id="{FA1D3E12-6E0F-9FDF-8C19-84A2B09248AD}"/>
              </a:ext>
            </a:extLst>
          </p:cNvPr>
          <p:cNvSpPr/>
          <p:nvPr/>
        </p:nvSpPr>
        <p:spPr>
          <a:xfrm>
            <a:off x="3952266" y="191157"/>
            <a:ext cx="1415381" cy="1090765"/>
          </a:xfrm>
          <a:prstGeom prst="triangle">
            <a:avLst/>
          </a:prstGeom>
          <a:solidFill>
            <a:schemeClr val="tx2">
              <a:lumMod val="25000"/>
              <a:lumOff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Perp 1</a:t>
            </a:r>
          </a:p>
        </p:txBody>
      </p:sp>
      <p:sp>
        <p:nvSpPr>
          <p:cNvPr id="10" name="Triangle 9">
            <a:extLst>
              <a:ext uri="{FF2B5EF4-FFF2-40B4-BE49-F238E27FC236}">
                <a16:creationId xmlns:a16="http://schemas.microsoft.com/office/drawing/2014/main" id="{054CCCE3-9FD3-7351-3561-640988B76D92}"/>
              </a:ext>
            </a:extLst>
          </p:cNvPr>
          <p:cNvSpPr/>
          <p:nvPr/>
        </p:nvSpPr>
        <p:spPr>
          <a:xfrm>
            <a:off x="6509884" y="0"/>
            <a:ext cx="1306048" cy="1049201"/>
          </a:xfrm>
          <a:prstGeom prst="triangle">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Perp 2</a:t>
            </a:r>
          </a:p>
        </p:txBody>
      </p:sp>
      <p:sp>
        <p:nvSpPr>
          <p:cNvPr id="11" name="Triangle 10">
            <a:extLst>
              <a:ext uri="{FF2B5EF4-FFF2-40B4-BE49-F238E27FC236}">
                <a16:creationId xmlns:a16="http://schemas.microsoft.com/office/drawing/2014/main" id="{0BEA462F-1FDC-77A4-752D-243F417A0A24}"/>
              </a:ext>
            </a:extLst>
          </p:cNvPr>
          <p:cNvSpPr/>
          <p:nvPr/>
        </p:nvSpPr>
        <p:spPr>
          <a:xfrm>
            <a:off x="9379770" y="-99416"/>
            <a:ext cx="1878226" cy="1248032"/>
          </a:xfrm>
          <a:prstGeom prst="triangle">
            <a:avLst>
              <a:gd name="adj" fmla="val 51120"/>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Ex-Spouse</a:t>
            </a:r>
          </a:p>
        </p:txBody>
      </p:sp>
      <p:cxnSp>
        <p:nvCxnSpPr>
          <p:cNvPr id="13" name="Straight Arrow Connector 12">
            <a:extLst>
              <a:ext uri="{FF2B5EF4-FFF2-40B4-BE49-F238E27FC236}">
                <a16:creationId xmlns:a16="http://schemas.microsoft.com/office/drawing/2014/main" id="{9CD6C608-DE8B-5DA3-E5AA-DF1358BD166B}"/>
              </a:ext>
            </a:extLst>
          </p:cNvPr>
          <p:cNvCxnSpPr>
            <a:cxnSpLocks/>
          </p:cNvCxnSpPr>
          <p:nvPr/>
        </p:nvCxnSpPr>
        <p:spPr>
          <a:xfrm>
            <a:off x="4769196" y="1281922"/>
            <a:ext cx="1837884" cy="457717"/>
          </a:xfrm>
          <a:prstGeom prst="straightConnector1">
            <a:avLst/>
          </a:prstGeom>
          <a:ln w="50800">
            <a:solidFill>
              <a:schemeClr val="tx2">
                <a:lumMod val="75000"/>
                <a:lumOff val="25000"/>
              </a:schemeClr>
            </a:solidFill>
            <a:tailEnd type="triangle"/>
          </a:ln>
        </p:spPr>
        <p:style>
          <a:lnRef idx="1">
            <a:schemeClr val="accent6"/>
          </a:lnRef>
          <a:fillRef idx="0">
            <a:schemeClr val="accent6"/>
          </a:fillRef>
          <a:effectRef idx="0">
            <a:schemeClr val="accent6"/>
          </a:effectRef>
          <a:fontRef idx="minor">
            <a:schemeClr val="tx1"/>
          </a:fontRef>
        </p:style>
      </p:cxnSp>
      <p:cxnSp>
        <p:nvCxnSpPr>
          <p:cNvPr id="16" name="Straight Arrow Connector 15">
            <a:extLst>
              <a:ext uri="{FF2B5EF4-FFF2-40B4-BE49-F238E27FC236}">
                <a16:creationId xmlns:a16="http://schemas.microsoft.com/office/drawing/2014/main" id="{56A24CDE-64C9-CB82-A8A1-975AA49B3402}"/>
              </a:ext>
            </a:extLst>
          </p:cNvPr>
          <p:cNvCxnSpPr>
            <a:stCxn id="10" idx="3"/>
            <a:endCxn id="4" idx="0"/>
          </p:cNvCxnSpPr>
          <p:nvPr/>
        </p:nvCxnSpPr>
        <p:spPr>
          <a:xfrm flipH="1">
            <a:off x="6509884" y="1049201"/>
            <a:ext cx="653024" cy="757321"/>
          </a:xfrm>
          <a:prstGeom prst="straightConnector1">
            <a:avLst/>
          </a:prstGeom>
          <a:ln w="50800">
            <a:tailEnd type="triangle"/>
          </a:ln>
        </p:spPr>
        <p:style>
          <a:lnRef idx="2">
            <a:schemeClr val="accent1"/>
          </a:lnRef>
          <a:fillRef idx="0">
            <a:schemeClr val="accent1"/>
          </a:fillRef>
          <a:effectRef idx="1">
            <a:schemeClr val="accent1"/>
          </a:effectRef>
          <a:fontRef idx="minor">
            <a:schemeClr val="tx1"/>
          </a:fontRef>
        </p:style>
      </p:cxnSp>
      <p:cxnSp>
        <p:nvCxnSpPr>
          <p:cNvPr id="18" name="Curved Connector 17">
            <a:extLst>
              <a:ext uri="{FF2B5EF4-FFF2-40B4-BE49-F238E27FC236}">
                <a16:creationId xmlns:a16="http://schemas.microsoft.com/office/drawing/2014/main" id="{6E8A2366-0178-44AC-37C9-34B5C2ECC3FC}"/>
              </a:ext>
            </a:extLst>
          </p:cNvPr>
          <p:cNvCxnSpPr>
            <a:stCxn id="10" idx="5"/>
            <a:endCxn id="11" idx="1"/>
          </p:cNvCxnSpPr>
          <p:nvPr/>
        </p:nvCxnSpPr>
        <p:spPr>
          <a:xfrm flipV="1">
            <a:off x="7489420" y="524600"/>
            <a:ext cx="2370425" cy="1"/>
          </a:xfrm>
          <a:prstGeom prst="curvedConnector3">
            <a:avLst/>
          </a:prstGeom>
          <a:ln w="50800">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E0F88F17-54AD-FE45-DE25-E752BA287C2D}"/>
              </a:ext>
            </a:extLst>
          </p:cNvPr>
          <p:cNvSpPr txBox="1"/>
          <p:nvPr/>
        </p:nvSpPr>
        <p:spPr>
          <a:xfrm>
            <a:off x="3423011" y="4333367"/>
            <a:ext cx="8563043" cy="2585323"/>
          </a:xfrm>
          <a:prstGeom prst="rect">
            <a:avLst/>
          </a:prstGeom>
          <a:noFill/>
        </p:spPr>
        <p:txBody>
          <a:bodyPr wrap="square" rtlCol="0">
            <a:spAutoFit/>
          </a:bodyPr>
          <a:lstStyle/>
          <a:p>
            <a:r>
              <a:rPr lang="en-US" b="1" dirty="0"/>
              <a:t>Structure</a:t>
            </a:r>
            <a:r>
              <a:rPr lang="en-US" dirty="0"/>
              <a:t>.  Perp 1 and Perp 2 promise investors unrealistically high "guaranteed" returns.</a:t>
            </a:r>
          </a:p>
          <a:p>
            <a:r>
              <a:rPr lang="en-US" b="1" dirty="0"/>
              <a:t>Source of returns</a:t>
            </a:r>
            <a:r>
              <a:rPr lang="en-US" dirty="0"/>
              <a:t>.  Not real business profits — the money paid to earlier investors comes from new-investor deposits.</a:t>
            </a:r>
          </a:p>
          <a:p>
            <a:r>
              <a:rPr lang="en-US" b="1" dirty="0"/>
              <a:t>Why it fails.  </a:t>
            </a:r>
            <a:r>
              <a:rPr lang="en-US" dirty="0"/>
              <a:t>Mathematically unsustainable: the pool of new investors is finite</a:t>
            </a:r>
          </a:p>
          <a:p>
            <a:r>
              <a:rPr lang="en-US" b="1" dirty="0"/>
              <a:t>Actors who get drawn in</a:t>
            </a:r>
            <a:r>
              <a:rPr lang="en-US" dirty="0"/>
              <a:t>.  Regular vendors, innocent investors, insider transferees (spouses, family), outside professionals.</a:t>
            </a:r>
          </a:p>
          <a:p>
            <a:r>
              <a:rPr lang="en-US" b="1" dirty="0"/>
              <a:t>Collapse triggers</a:t>
            </a:r>
            <a:r>
              <a:rPr lang="en-US" dirty="0"/>
              <a:t>.  Market downturn, redemption wave, SEC or FBI inquiry, whistleblower, or simply running out of new money.</a:t>
            </a:r>
          </a:p>
          <a:p>
            <a:endParaRPr lang="en-US" dirty="0"/>
          </a:p>
        </p:txBody>
      </p:sp>
      <p:sp>
        <p:nvSpPr>
          <p:cNvPr id="21" name="TextBox 20">
            <a:extLst>
              <a:ext uri="{FF2B5EF4-FFF2-40B4-BE49-F238E27FC236}">
                <a16:creationId xmlns:a16="http://schemas.microsoft.com/office/drawing/2014/main" id="{1404AC92-D31D-8E56-91CF-473B632974A7}"/>
              </a:ext>
            </a:extLst>
          </p:cNvPr>
          <p:cNvSpPr txBox="1"/>
          <p:nvPr/>
        </p:nvSpPr>
        <p:spPr>
          <a:xfrm>
            <a:off x="370704" y="5102808"/>
            <a:ext cx="2930636" cy="954107"/>
          </a:xfrm>
          <a:prstGeom prst="rect">
            <a:avLst/>
          </a:prstGeom>
          <a:noFill/>
        </p:spPr>
        <p:txBody>
          <a:bodyPr wrap="square" rtlCol="0">
            <a:spAutoFit/>
          </a:bodyPr>
          <a:lstStyle/>
          <a:p>
            <a:pPr algn="ctr"/>
            <a:r>
              <a:rPr lang="en-US" sz="2800" dirty="0">
                <a:solidFill>
                  <a:schemeClr val="accent1">
                    <a:lumMod val="75000"/>
                  </a:schemeClr>
                </a:solidFill>
              </a:rPr>
              <a:t>The Template of a Ponzi Scheme</a:t>
            </a:r>
          </a:p>
        </p:txBody>
      </p:sp>
    </p:spTree>
    <p:extLst>
      <p:ext uri="{BB962C8B-B14F-4D97-AF65-F5344CB8AC3E}">
        <p14:creationId xmlns:p14="http://schemas.microsoft.com/office/powerpoint/2010/main" val="283922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dissolve">
                                      <p:cBhvr>
                                        <p:cTn id="13" dur="500"/>
                                        <p:tgtEl>
                                          <p:spTgt spid="13"/>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dissolve">
                                      <p:cBhvr>
                                        <p:cTn id="16" dur="500"/>
                                        <p:tgtEl>
                                          <p:spTgt spid="10"/>
                                        </p:tgtEl>
                                      </p:cBhvr>
                                    </p:animEffect>
                                  </p:childTnLst>
                                </p:cTn>
                              </p:par>
                              <p:par>
                                <p:cTn id="17" presetID="9"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dissolve">
                                      <p:cBhvr>
                                        <p:cTn id="19" dur="500"/>
                                        <p:tgtEl>
                                          <p:spTgt spid="1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additive="base">
                                        <p:cTn id="24" dur="500" fill="hold"/>
                                        <p:tgtEl>
                                          <p:spTgt spid="18"/>
                                        </p:tgtEl>
                                        <p:attrNameLst>
                                          <p:attrName>ppt_x</p:attrName>
                                        </p:attrNameLst>
                                      </p:cBhvr>
                                      <p:tavLst>
                                        <p:tav tm="0">
                                          <p:val>
                                            <p:strVal val="#ppt_x"/>
                                          </p:val>
                                        </p:tav>
                                        <p:tav tm="100000">
                                          <p:val>
                                            <p:strVal val="#ppt_x"/>
                                          </p:val>
                                        </p:tav>
                                      </p:tavLst>
                                    </p:anim>
                                    <p:anim calcmode="lin" valueType="num">
                                      <p:cBhvr additive="base">
                                        <p:cTn id="25" dur="500" fill="hold"/>
                                        <p:tgtEl>
                                          <p:spTgt spid="18"/>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additive="base">
                                        <p:cTn id="34" dur="500" fill="hold"/>
                                        <p:tgtEl>
                                          <p:spTgt spid="2"/>
                                        </p:tgtEl>
                                        <p:attrNameLst>
                                          <p:attrName>ppt_x</p:attrName>
                                        </p:attrNameLst>
                                      </p:cBhvr>
                                      <p:tavLst>
                                        <p:tav tm="0">
                                          <p:val>
                                            <p:strVal val="#ppt_x"/>
                                          </p:val>
                                        </p:tav>
                                        <p:tav tm="100000">
                                          <p:val>
                                            <p:strVal val="#ppt_x"/>
                                          </p:val>
                                        </p:tav>
                                      </p:tavLst>
                                    </p:anim>
                                    <p:anim calcmode="lin" valueType="num">
                                      <p:cBhvr additive="base">
                                        <p:cTn id="3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 calcmode="lin" valueType="num">
                                      <p:cBhvr additive="base">
                                        <p:cTn id="40" dur="500" fill="hold"/>
                                        <p:tgtEl>
                                          <p:spTgt spid="5"/>
                                        </p:tgtEl>
                                        <p:attrNameLst>
                                          <p:attrName>ppt_x</p:attrName>
                                        </p:attrNameLst>
                                      </p:cBhvr>
                                      <p:tavLst>
                                        <p:tav tm="0">
                                          <p:val>
                                            <p:strVal val="#ppt_x"/>
                                          </p:val>
                                        </p:tav>
                                        <p:tav tm="100000">
                                          <p:val>
                                            <p:strVal val="#ppt_x"/>
                                          </p:val>
                                        </p:tav>
                                      </p:tavLst>
                                    </p:anim>
                                    <p:anim calcmode="lin" valueType="num">
                                      <p:cBhvr additive="base">
                                        <p:cTn id="4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additive="base">
                                        <p:cTn id="46" dur="500" fill="hold"/>
                                        <p:tgtEl>
                                          <p:spTgt spid="6"/>
                                        </p:tgtEl>
                                        <p:attrNameLst>
                                          <p:attrName>ppt_x</p:attrName>
                                        </p:attrNameLst>
                                      </p:cBhvr>
                                      <p:tavLst>
                                        <p:tav tm="0">
                                          <p:val>
                                            <p:strVal val="#ppt_x"/>
                                          </p:val>
                                        </p:tav>
                                        <p:tav tm="100000">
                                          <p:val>
                                            <p:strVal val="#ppt_x"/>
                                          </p:val>
                                        </p:tav>
                                      </p:tavLst>
                                    </p:anim>
                                    <p:anim calcmode="lin" valueType="num">
                                      <p:cBhvr additive="base">
                                        <p:cTn id="4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 calcmode="lin" valueType="num">
                                      <p:cBhvr additive="base">
                                        <p:cTn id="52" dur="500" fill="hold"/>
                                        <p:tgtEl>
                                          <p:spTgt spid="8"/>
                                        </p:tgtEl>
                                        <p:attrNameLst>
                                          <p:attrName>ppt_x</p:attrName>
                                        </p:attrNameLst>
                                      </p:cBhvr>
                                      <p:tavLst>
                                        <p:tav tm="0">
                                          <p:val>
                                            <p:strVal val="#ppt_x"/>
                                          </p:val>
                                        </p:tav>
                                        <p:tav tm="100000">
                                          <p:val>
                                            <p:strVal val="#ppt_x"/>
                                          </p:val>
                                        </p:tav>
                                      </p:tavLst>
                                    </p:anim>
                                    <p:anim calcmode="lin" valueType="num">
                                      <p:cBhvr additive="base">
                                        <p:cTn id="5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7"/>
                                        </p:tgtEl>
                                        <p:attrNameLst>
                                          <p:attrName>style.visibility</p:attrName>
                                        </p:attrNameLst>
                                      </p:cBhvr>
                                      <p:to>
                                        <p:strVal val="visible"/>
                                      </p:to>
                                    </p:set>
                                    <p:anim calcmode="lin" valueType="num">
                                      <p:cBhvr additive="base">
                                        <p:cTn id="58" dur="500" fill="hold"/>
                                        <p:tgtEl>
                                          <p:spTgt spid="7"/>
                                        </p:tgtEl>
                                        <p:attrNameLst>
                                          <p:attrName>ppt_x</p:attrName>
                                        </p:attrNameLst>
                                      </p:cBhvr>
                                      <p:tavLst>
                                        <p:tav tm="0">
                                          <p:val>
                                            <p:strVal val="#ppt_x"/>
                                          </p:val>
                                        </p:tav>
                                        <p:tav tm="100000">
                                          <p:val>
                                            <p:strVal val="#ppt_x"/>
                                          </p:val>
                                        </p:tav>
                                      </p:tavLst>
                                    </p:anim>
                                    <p:anim calcmode="lin" valueType="num">
                                      <p:cBhvr additive="base">
                                        <p:cTn id="5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A2B4C"/>
        </a:solidFill>
        <a:effectLst/>
      </p:bgPr>
    </p:bg>
    <p:spTree>
      <p:nvGrpSpPr>
        <p:cNvPr id="1" name=""/>
        <p:cNvGrpSpPr/>
        <p:nvPr/>
      </p:nvGrpSpPr>
      <p:grpSpPr>
        <a:xfrm>
          <a:off x="0" y="0"/>
          <a:ext cx="0" cy="0"/>
          <a:chOff x="0" y="0"/>
          <a:chExt cx="0" cy="0"/>
        </a:xfrm>
      </p:grpSpPr>
      <p:sp>
        <p:nvSpPr>
          <p:cNvPr id="2" name="Text 0"/>
          <p:cNvSpPr/>
          <p:nvPr/>
        </p:nvSpPr>
        <p:spPr>
          <a:xfrm>
            <a:off x="548640" y="502920"/>
            <a:ext cx="11094415" cy="1005840"/>
          </a:xfrm>
          <a:prstGeom prst="rect">
            <a:avLst/>
          </a:prstGeom>
          <a:noFill/>
          <a:ln/>
        </p:spPr>
        <p:txBody>
          <a:bodyPr wrap="square" rtlCol="0" anchor="ctr"/>
          <a:lstStyle/>
          <a:p>
            <a:pPr marL="0" indent="0">
              <a:buNone/>
            </a:pPr>
            <a:r>
              <a:rPr lang="en-US" sz="4800" b="1" dirty="0">
                <a:solidFill>
                  <a:srgbClr val="FFFFFF"/>
                </a:solidFill>
                <a:latin typeface="Georgia" pitchFamily="34" charset="0"/>
                <a:ea typeface="Georgia" pitchFamily="34" charset="-122"/>
                <a:cs typeface="Georgia" pitchFamily="34" charset="-120"/>
              </a:rPr>
              <a:t>Conclusion</a:t>
            </a:r>
            <a:endParaRPr lang="en-US" sz="4800" dirty="0"/>
          </a:p>
        </p:txBody>
      </p:sp>
      <p:sp>
        <p:nvSpPr>
          <p:cNvPr id="3" name="Shape 1"/>
          <p:cNvSpPr/>
          <p:nvPr/>
        </p:nvSpPr>
        <p:spPr>
          <a:xfrm>
            <a:off x="548640" y="1554480"/>
            <a:ext cx="2194560" cy="0"/>
          </a:xfrm>
          <a:prstGeom prst="line">
            <a:avLst/>
          </a:prstGeom>
          <a:noFill/>
          <a:ln w="25400">
            <a:solidFill>
              <a:srgbClr val="FFFFFF"/>
            </a:solidFill>
            <a:prstDash val="solid"/>
          </a:ln>
        </p:spPr>
        <p:txBody>
          <a:bodyPr/>
          <a:lstStyle/>
          <a:p>
            <a:endParaRPr lang="en-US"/>
          </a:p>
        </p:txBody>
      </p:sp>
      <p:sp>
        <p:nvSpPr>
          <p:cNvPr id="4" name="Text 2"/>
          <p:cNvSpPr/>
          <p:nvPr/>
        </p:nvSpPr>
        <p:spPr>
          <a:xfrm>
            <a:off x="548640" y="1828800"/>
            <a:ext cx="11094415" cy="4023360"/>
          </a:xfrm>
          <a:prstGeom prst="rect">
            <a:avLst/>
          </a:prstGeom>
          <a:noFill/>
          <a:ln/>
        </p:spPr>
        <p:txBody>
          <a:bodyPr wrap="square" rtlCol="0" anchor="t"/>
          <a:lstStyle/>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The stay stops private collection — not criminal prosecutions.</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Avoidance powers reach back 2 years federal, 4+ years under Nevada UVTA.</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The Ponzi presumption collapses the trustee’s proof burden on actual intent.</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 548(c) protects investor principal — never fictitious profits.</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 853 forfeiture reaches back retroactively via the relation-back doctrine.</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 548(e) reaches ten years into self-settled trusts.</a:t>
            </a:r>
            <a:endParaRPr lang="en-US" sz="2200" dirty="0"/>
          </a:p>
          <a:p>
            <a:pPr marL="342900" indent="-342900">
              <a:lnSpc>
                <a:spcPct val="120000"/>
              </a:lnSpc>
              <a:spcAft>
                <a:spcPts val="1400"/>
              </a:spcAft>
              <a:buSzPct val="100000"/>
              <a:buChar char="■"/>
            </a:pPr>
            <a:r>
              <a:rPr lang="en-US" sz="2200" dirty="0">
                <a:solidFill>
                  <a:srgbClr val="FFFFFF"/>
                </a:solidFill>
                <a:latin typeface="Calibri" pitchFamily="34" charset="0"/>
                <a:ea typeface="Calibri" pitchFamily="34" charset="-122"/>
                <a:cs typeface="Calibri" pitchFamily="34" charset="-120"/>
              </a:rPr>
              <a:t>Lawyers face discipline, equitable subordination, and aiding-and-abetting liability.</a:t>
            </a:r>
            <a:endParaRPr lang="en-US" sz="2200" dirty="0"/>
          </a:p>
        </p:txBody>
      </p:sp>
      <p:sp>
        <p:nvSpPr>
          <p:cNvPr id="6" name="Text 4"/>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9CA3AF"/>
                </a:solidFill>
                <a:latin typeface="Calibri" pitchFamily="34" charset="0"/>
                <a:ea typeface="Calibri" pitchFamily="34" charset="-122"/>
                <a:cs typeface="Calibri" pitchFamily="34" charset="-120"/>
              </a:rPr>
              <a:t>30 / 30</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  OVERVIEW</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What Happens When It Collapses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Vendors go unpaid</a:t>
            </a:r>
            <a:r>
              <a:rPr lang="en-US" sz="2100" dirty="0">
                <a:solidFill>
                  <a:srgbClr val="2A2A2A"/>
                </a:solidFill>
                <a:latin typeface="Calibri" pitchFamily="34" charset="0"/>
                <a:ea typeface="Calibri" pitchFamily="34" charset="-122"/>
                <a:cs typeface="Calibri" pitchFamily="34" charset="-120"/>
              </a:rPr>
              <a:t>  and face potential clawback of pre-petition payments (preferences).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State and federal prosecutors investigate</a:t>
            </a:r>
            <a:r>
              <a:rPr lang="en-US" sz="2100" dirty="0">
                <a:solidFill>
                  <a:srgbClr val="2A2A2A"/>
                </a:solidFill>
                <a:latin typeface="Calibri" pitchFamily="34" charset="0"/>
                <a:ea typeface="Calibri" pitchFamily="34" charset="-122"/>
                <a:cs typeface="Calibri" pitchFamily="34" charset="-120"/>
              </a:rPr>
              <a:t>  under mail, wire, and securities fraud statutes.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Investors face complicated outcomes.</a:t>
            </a:r>
            <a:r>
              <a:rPr lang="en-US" sz="2100" dirty="0">
                <a:solidFill>
                  <a:srgbClr val="2A2A2A"/>
                </a:solidFill>
                <a:latin typeface="Calibri" pitchFamily="34" charset="0"/>
                <a:ea typeface="Calibri" pitchFamily="34" charset="-122"/>
                <a:cs typeface="Calibri" pitchFamily="34" charset="-120"/>
              </a:rPr>
              <a:t>  Net losers share pro rata; net winners may have to disgorge "profits."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Perpetrators face jail + civil process</a:t>
            </a:r>
            <a:r>
              <a:rPr lang="en-US" sz="2100" dirty="0">
                <a:solidFill>
                  <a:srgbClr val="2A2A2A"/>
                </a:solidFill>
                <a:latin typeface="Calibri" pitchFamily="34" charset="0"/>
                <a:ea typeface="Calibri" pitchFamily="34" charset="-122"/>
                <a:cs typeface="Calibri" pitchFamily="34" charset="-120"/>
              </a:rPr>
              <a:t>  for any remaining assets.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Transferees face clawback</a:t>
            </a:r>
            <a:r>
              <a:rPr lang="en-US" sz="2100" dirty="0">
                <a:solidFill>
                  <a:srgbClr val="2A2A2A"/>
                </a:solidFill>
                <a:latin typeface="Calibri" pitchFamily="34" charset="0"/>
                <a:ea typeface="Calibri" pitchFamily="34" charset="-122"/>
                <a:cs typeface="Calibri" pitchFamily="34" charset="-120"/>
              </a:rPr>
              <a:t>  — especially insiders: family, ex-spouses, romantic partners.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Lawyers may answer for the client.</a:t>
            </a:r>
            <a:r>
              <a:rPr lang="en-US" sz="2100" dirty="0">
                <a:solidFill>
                  <a:srgbClr val="2A2A2A"/>
                </a:solidFill>
                <a:latin typeface="Calibri" pitchFamily="34" charset="0"/>
                <a:ea typeface="Calibri" pitchFamily="34" charset="-122"/>
                <a:cs typeface="Calibri" pitchFamily="34" charset="-120"/>
              </a:rPr>
              <a:t>  Discipline, malpractice, and equitable-subordination exposure.</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4 / 30</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  PROFESSIONAL RESPONSIBILITY</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Lawyer Culpability</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Three rules do most of the work.</a:t>
            </a:r>
            <a:r>
              <a:rPr lang="en-US" sz="2100" dirty="0">
                <a:solidFill>
                  <a:srgbClr val="2A2A2A"/>
                </a:solidFill>
                <a:latin typeface="Calibri" pitchFamily="34" charset="0"/>
                <a:ea typeface="Calibri" pitchFamily="34" charset="-122"/>
                <a:cs typeface="Calibri" pitchFamily="34" charset="-120"/>
              </a:rPr>
              <a:t>  NRPC 1.1 (competence), NRPC 1.2(d) (scope + crime-fraud), NRPC 2.1 (candid advice).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The lawyer’s file becomes evidence.</a:t>
            </a:r>
            <a:r>
              <a:rPr lang="en-US" sz="2100" dirty="0">
                <a:solidFill>
                  <a:srgbClr val="2A2A2A"/>
                </a:solidFill>
                <a:latin typeface="Calibri" pitchFamily="34" charset="0"/>
                <a:ea typeface="Calibri" pitchFamily="34" charset="-122"/>
                <a:cs typeface="Calibri" pitchFamily="34" charset="-120"/>
              </a:rPr>
              <a:t>  In the trustee’s malpractice suit, the state bar complaint, and sometimes the criminal case.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Crime-fraud exception to privilege.</a:t>
            </a:r>
            <a:r>
              <a:rPr lang="en-US" sz="2100" dirty="0">
                <a:solidFill>
                  <a:srgbClr val="2A2A2A"/>
                </a:solidFill>
                <a:latin typeface="Calibri" pitchFamily="34" charset="0"/>
                <a:ea typeface="Calibri" pitchFamily="34" charset="-122"/>
                <a:cs typeface="Calibri" pitchFamily="34" charset="-120"/>
              </a:rPr>
              <a:t>  Seibel v. Eighth Judicial District Court, 138 Nev. Adv. Op. 77, 520 P.3d 350 (2022) (adopting Ninth Circuit two-part test).</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Equitable subordination of professional claims.</a:t>
            </a:r>
            <a:r>
              <a:rPr lang="en-US" sz="2100" dirty="0">
                <a:solidFill>
                  <a:srgbClr val="2A2A2A"/>
                </a:solidFill>
                <a:latin typeface="Calibri" pitchFamily="34" charset="0"/>
                <a:ea typeface="Calibri" pitchFamily="34" charset="-122"/>
                <a:cs typeface="Calibri" pitchFamily="34" charset="-120"/>
              </a:rPr>
              <a:t>  Outside counsel who crosses into 1.2(d) territory faces not just discipline but subordination of any fee claims.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Withdrawal is not enough.</a:t>
            </a:r>
            <a:r>
              <a:rPr lang="en-US" sz="2100" dirty="0">
                <a:solidFill>
                  <a:srgbClr val="2A2A2A"/>
                </a:solidFill>
                <a:latin typeface="Calibri" pitchFamily="34" charset="0"/>
                <a:ea typeface="Calibri" pitchFamily="34" charset="-122"/>
                <a:cs typeface="Calibri" pitchFamily="34" charset="-120"/>
              </a:rPr>
              <a:t>  Once counsel knows, silence plus continued engagement is complicity.</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5 / 30</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II.A  LAWYER CULPABILITY</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NRPC 1.1 — Competence</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The rule.</a:t>
            </a:r>
            <a:r>
              <a:rPr lang="en-US" sz="2100" dirty="0">
                <a:solidFill>
                  <a:srgbClr val="2A2A2A"/>
                </a:solidFill>
                <a:latin typeface="Calibri" pitchFamily="34" charset="0"/>
                <a:ea typeface="Calibri" pitchFamily="34" charset="-122"/>
                <a:cs typeface="Calibri" pitchFamily="34" charset="-120"/>
              </a:rPr>
              <a:t>  A lawyer shall provide competent representation, which requires the legal knowledge, skill, thoroughness and preparation reasonably necessary.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Ponzi-specific competence.</a:t>
            </a:r>
            <a:r>
              <a:rPr lang="en-US" sz="2100" dirty="0">
                <a:solidFill>
                  <a:srgbClr val="2A2A2A"/>
                </a:solidFill>
                <a:latin typeface="Calibri" pitchFamily="34" charset="0"/>
                <a:ea typeface="Calibri" pitchFamily="34" charset="-122"/>
                <a:cs typeface="Calibri" pitchFamily="34" charset="-120"/>
              </a:rPr>
              <a:t>  Securities registration (NRS 90.460 and federal), broker-dealer licensing, the fraud provisions of NRS 90.570, basic red flags of impossible returns.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Preparation matters.</a:t>
            </a:r>
            <a:r>
              <a:rPr lang="en-US" sz="2100" dirty="0">
                <a:solidFill>
                  <a:srgbClr val="2A2A2A"/>
                </a:solidFill>
                <a:latin typeface="Calibri" pitchFamily="34" charset="0"/>
                <a:ea typeface="Calibri" pitchFamily="34" charset="-122"/>
                <a:cs typeface="Calibri" pitchFamily="34" charset="-120"/>
              </a:rPr>
              <a:t>  A lawyer who papers "guaranteed 18% monthly" without asking where the money comes from has failed the preparation element.</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Ongoing duty.</a:t>
            </a:r>
            <a:r>
              <a:rPr lang="en-US" sz="2100" dirty="0">
                <a:solidFill>
                  <a:srgbClr val="2A2A2A"/>
                </a:solidFill>
                <a:latin typeface="Calibri" pitchFamily="34" charset="0"/>
                <a:ea typeface="Calibri" pitchFamily="34" charset="-122"/>
                <a:cs typeface="Calibri" pitchFamily="34" charset="-120"/>
              </a:rPr>
              <a:t>  If mid-representation the lawyer finds the matter exceeds competence, associate competent counsel or withdraw. Sorenson v. Pavlikowski, 94 Nev. 440, 581 P.2d 851 (1978).</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Reality of disciplinary cases.</a:t>
            </a:r>
            <a:r>
              <a:rPr lang="en-US" sz="2100" dirty="0">
                <a:solidFill>
                  <a:srgbClr val="2A2A2A"/>
                </a:solidFill>
                <a:latin typeface="Calibri" pitchFamily="34" charset="0"/>
                <a:ea typeface="Calibri" pitchFamily="34" charset="-122"/>
                <a:cs typeface="Calibri" pitchFamily="34" charset="-120"/>
              </a:rPr>
              <a:t>  1.1 violations rarely travel alone — typically paired with 1.2, 1.3, and 1.4 charges. See In re Discipline of Kuehn (Nev. 2015).</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6 / 30</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II.B  LAWYER CULPABILITY</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NRPC 1.2 — Scope &amp; the Crime-Fraud Line</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Rule 1.2(d).</a:t>
            </a:r>
            <a:r>
              <a:rPr lang="en-US" sz="2100" dirty="0">
                <a:solidFill>
                  <a:srgbClr val="2A2A2A"/>
                </a:solidFill>
                <a:latin typeface="Calibri" pitchFamily="34" charset="0"/>
                <a:ea typeface="Calibri" pitchFamily="34" charset="-122"/>
                <a:cs typeface="Calibri" pitchFamily="34" charset="-120"/>
              </a:rPr>
              <a:t>  A lawyer shall not counsel or assist a client in conduct the lawyer knows is criminal or fraudulent.</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Permitted.</a:t>
            </a:r>
            <a:r>
              <a:rPr lang="en-US" sz="2100" dirty="0">
                <a:solidFill>
                  <a:srgbClr val="2A2A2A"/>
                </a:solidFill>
                <a:latin typeface="Calibri" pitchFamily="34" charset="0"/>
                <a:ea typeface="Calibri" pitchFamily="34" charset="-122"/>
                <a:cs typeface="Calibri" pitchFamily="34" charset="-120"/>
              </a:rPr>
              <a:t>  Discussing legal consequences and helping the client make a good-faith effort to determine the law’s application.</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Prohibited.</a:t>
            </a:r>
            <a:r>
              <a:rPr lang="en-US" sz="2100" dirty="0">
                <a:solidFill>
                  <a:srgbClr val="2A2A2A"/>
                </a:solidFill>
                <a:latin typeface="Calibri" pitchFamily="34" charset="0"/>
                <a:ea typeface="Calibri" pitchFamily="34" charset="-122"/>
                <a:cs typeface="Calibri" pitchFamily="34" charset="-120"/>
              </a:rPr>
              <a:t>  Affirmative drafting, opinion-writing, or structuring once the lawyer knows the operation is a Ponzi scheme.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Knowledge standard.</a:t>
            </a:r>
            <a:r>
              <a:rPr lang="en-US" sz="2100" dirty="0">
                <a:solidFill>
                  <a:srgbClr val="2A2A2A"/>
                </a:solidFill>
                <a:latin typeface="Calibri" pitchFamily="34" charset="0"/>
                <a:ea typeface="Calibri" pitchFamily="34" charset="-122"/>
                <a:cs typeface="Calibri" pitchFamily="34" charset="-120"/>
              </a:rPr>
              <a:t>  NRPC 1.0A(f): knowledge "may be inferred from circumstances." Willful blindness is the paradigmatic Ponzi fact pattern.</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Triggers withdrawal under 1.16(a)(1)</a:t>
            </a:r>
            <a:r>
              <a:rPr lang="en-US" sz="2100" dirty="0">
                <a:solidFill>
                  <a:srgbClr val="2A2A2A"/>
                </a:solidFill>
                <a:latin typeface="Calibri" pitchFamily="34" charset="0"/>
                <a:ea typeface="Calibri" pitchFamily="34" charset="-122"/>
                <a:cs typeface="Calibri" pitchFamily="34" charset="-120"/>
              </a:rPr>
              <a:t>  and potential disclosure obligations under 4.1(b), subject to 1.6’s crime-fraud exceptions.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Once crime-fraud engages,</a:t>
            </a:r>
            <a:r>
              <a:rPr lang="en-US" sz="2100" dirty="0">
                <a:solidFill>
                  <a:srgbClr val="2A2A2A"/>
                </a:solidFill>
                <a:latin typeface="Calibri" pitchFamily="34" charset="0"/>
                <a:ea typeface="Calibri" pitchFamily="34" charset="-122"/>
                <a:cs typeface="Calibri" pitchFamily="34" charset="-120"/>
              </a:rPr>
              <a:t>  the lawyer’s contemporaneous advice becomes discoverable. Seibel v. Eighth Judicial District Court (Nev. 2022).</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7 / 30</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II.C  LAWYER CULPABILITY</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NRPC 2.1 — Advisor</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The rule.</a:t>
            </a:r>
            <a:r>
              <a:rPr lang="en-US" sz="2100" dirty="0">
                <a:solidFill>
                  <a:srgbClr val="2A2A2A"/>
                </a:solidFill>
                <a:latin typeface="Calibri" pitchFamily="34" charset="0"/>
                <a:ea typeface="Calibri" pitchFamily="34" charset="-122"/>
                <a:cs typeface="Calibri" pitchFamily="34" charset="-120"/>
              </a:rPr>
              <a:t>  In representing a client, a lawyer shall exercise independent professional judgment and render candid advice.</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Counterweight to the "hired gun."</a:t>
            </a:r>
            <a:r>
              <a:rPr lang="en-US" sz="2100" dirty="0">
                <a:solidFill>
                  <a:srgbClr val="2A2A2A"/>
                </a:solidFill>
                <a:latin typeface="Calibri" pitchFamily="34" charset="0"/>
                <a:ea typeface="Calibri" pitchFamily="34" charset="-122"/>
                <a:cs typeface="Calibri" pitchFamily="34" charset="-120"/>
              </a:rPr>
              <a:t>  Lawyer must tell the hard truth, not just the purchased truth.</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Ponzi trigger points.</a:t>
            </a:r>
            <a:r>
              <a:rPr lang="en-US" sz="2100" dirty="0">
                <a:solidFill>
                  <a:srgbClr val="2A2A2A"/>
                </a:solidFill>
                <a:latin typeface="Calibri" pitchFamily="34" charset="0"/>
                <a:ea typeface="Calibri" pitchFamily="34" charset="-122"/>
                <a:cs typeface="Calibri" pitchFamily="34" charset="-120"/>
              </a:rPr>
              <a:t>  Numbers don’t add up; investor calls with questions; client gives inconsistent accounts of returns.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Advice beyond the technical.</a:t>
            </a:r>
            <a:r>
              <a:rPr lang="en-US" sz="2100" dirty="0">
                <a:solidFill>
                  <a:srgbClr val="2A2A2A"/>
                </a:solidFill>
                <a:latin typeface="Calibri" pitchFamily="34" charset="0"/>
                <a:ea typeface="Calibri" pitchFamily="34" charset="-122"/>
                <a:cs typeface="Calibri" pitchFamily="34" charset="-120"/>
              </a:rPr>
              <a:t>  Comments to 2.1: purely technical legal advice "can sometimes be inadequate." Address moral, economic, social, political factors.</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Contemporaneous memo to file.</a:t>
            </a:r>
            <a:r>
              <a:rPr lang="en-US" sz="2100" dirty="0">
                <a:solidFill>
                  <a:srgbClr val="2A2A2A"/>
                </a:solidFill>
                <a:latin typeface="Calibri" pitchFamily="34" charset="0"/>
                <a:ea typeface="Calibri" pitchFamily="34" charset="-122"/>
                <a:cs typeface="Calibri" pitchFamily="34" charset="-120"/>
              </a:rPr>
              <a:t>  Documented 2.1 advice — warning the client that the structure risks securities-fraud prosecution — is the single most important document in the later malpractice/disciplinary defense.</a:t>
            </a:r>
            <a:endParaRPr lang="en-US" sz="2100" dirty="0"/>
          </a:p>
        </p:txBody>
      </p:sp>
      <p:sp>
        <p:nvSpPr>
          <p:cNvPr id="6" name="Shape 4"/>
          <p:cNvSpPr/>
          <p:nvPr/>
        </p:nvSpPr>
        <p:spPr>
          <a:xfrm>
            <a:off x="548640" y="5760720"/>
            <a:ext cx="11094415" cy="640080"/>
          </a:xfrm>
          <a:prstGeom prst="rect">
            <a:avLst/>
          </a:prstGeom>
          <a:solidFill>
            <a:srgbClr val="E8E8E8"/>
          </a:solidFill>
          <a:ln w="12700">
            <a:solidFill>
              <a:srgbClr val="1A2B4C">
                <a:alpha val="0"/>
              </a:srgbClr>
            </a:solidFill>
            <a:prstDash val="solid"/>
          </a:ln>
        </p:spPr>
        <p:txBody>
          <a:bodyPr/>
          <a:lstStyle/>
          <a:p>
            <a:endParaRPr lang="en-US"/>
          </a:p>
        </p:txBody>
      </p:sp>
      <p:sp>
        <p:nvSpPr>
          <p:cNvPr id="7" name="Text 5"/>
          <p:cNvSpPr/>
          <p:nvPr/>
        </p:nvSpPr>
        <p:spPr>
          <a:xfrm>
            <a:off x="731520" y="5806440"/>
            <a:ext cx="10728655" cy="548640"/>
          </a:xfrm>
          <a:prstGeom prst="rect">
            <a:avLst/>
          </a:prstGeom>
          <a:noFill/>
          <a:ln/>
        </p:spPr>
        <p:txBody>
          <a:bodyPr wrap="square" rtlCol="0" anchor="ctr"/>
          <a:lstStyle/>
          <a:p>
            <a:pPr marL="0" indent="0">
              <a:buNone/>
            </a:pPr>
            <a:r>
              <a:rPr lang="en-US" sz="1700" b="1" dirty="0">
                <a:solidFill>
                  <a:srgbClr val="8B0000"/>
                </a:solidFill>
                <a:latin typeface="Georgia" pitchFamily="34" charset="0"/>
                <a:ea typeface="Georgia" pitchFamily="34" charset="-122"/>
                <a:cs typeface="Georgia" pitchFamily="34" charset="-120"/>
              </a:rPr>
              <a:t>Takeaway.  </a:t>
            </a:r>
            <a:r>
              <a:rPr lang="en-US" sz="1700" i="1" dirty="0">
                <a:solidFill>
                  <a:srgbClr val="2A2A2A"/>
                </a:solidFill>
                <a:latin typeface="Calibri" pitchFamily="34" charset="0"/>
                <a:ea typeface="Calibri" pitchFamily="34" charset="-122"/>
                <a:cs typeface="Calibri" pitchFamily="34" charset="-120"/>
              </a:rPr>
              <a:t>No contemporaneous risk memo = no candid advice was given. Panels and juries infer it.</a:t>
            </a:r>
            <a:endParaRPr lang="en-US" sz="1700" dirty="0"/>
          </a:p>
        </p:txBody>
      </p:sp>
      <p:sp>
        <p:nvSpPr>
          <p:cNvPr id="8" name="Text 6"/>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9" name="Text 7"/>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8 / 30</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548640" y="365760"/>
            <a:ext cx="11094415" cy="320040"/>
          </a:xfrm>
          <a:prstGeom prst="rect">
            <a:avLst/>
          </a:prstGeom>
          <a:noFill/>
          <a:ln/>
        </p:spPr>
        <p:txBody>
          <a:bodyPr wrap="square" rtlCol="0" anchor="ctr"/>
          <a:lstStyle/>
          <a:p>
            <a:pPr marL="0" indent="0">
              <a:buNone/>
            </a:pPr>
            <a:r>
              <a:rPr lang="en-US" sz="1300" b="1" kern="0" spc="300" dirty="0">
                <a:solidFill>
                  <a:srgbClr val="8B0000"/>
                </a:solidFill>
                <a:latin typeface="Calibri" pitchFamily="34" charset="0"/>
                <a:ea typeface="Calibri" pitchFamily="34" charset="-122"/>
                <a:cs typeface="Calibri" pitchFamily="34" charset="-120"/>
              </a:rPr>
              <a:t>III.  BANKRUPTCY!</a:t>
            </a:r>
            <a:endParaRPr lang="en-US" sz="1300" dirty="0"/>
          </a:p>
        </p:txBody>
      </p:sp>
      <p:sp>
        <p:nvSpPr>
          <p:cNvPr id="3" name="Text 1"/>
          <p:cNvSpPr/>
          <p:nvPr/>
        </p:nvSpPr>
        <p:spPr>
          <a:xfrm>
            <a:off x="548640" y="731520"/>
            <a:ext cx="11094415" cy="1005840"/>
          </a:xfrm>
          <a:prstGeom prst="rect">
            <a:avLst/>
          </a:prstGeom>
          <a:noFill/>
          <a:ln/>
        </p:spPr>
        <p:txBody>
          <a:bodyPr wrap="square" rtlCol="0" anchor="ctr"/>
          <a:lstStyle/>
          <a:p>
            <a:pPr marL="0" indent="0">
              <a:buNone/>
            </a:pPr>
            <a:r>
              <a:rPr lang="en-US" sz="4000" b="1" dirty="0">
                <a:solidFill>
                  <a:srgbClr val="1A2B4C"/>
                </a:solidFill>
                <a:latin typeface="Georgia" pitchFamily="34" charset="0"/>
                <a:ea typeface="Georgia" pitchFamily="34" charset="-122"/>
                <a:cs typeface="Georgia" pitchFamily="34" charset="-120"/>
              </a:rPr>
              <a:t>Bankruptcy — General Effects</a:t>
            </a:r>
            <a:endParaRPr lang="en-US" sz="4000" dirty="0"/>
          </a:p>
        </p:txBody>
      </p:sp>
      <p:sp>
        <p:nvSpPr>
          <p:cNvPr id="4" name="Shape 2"/>
          <p:cNvSpPr/>
          <p:nvPr/>
        </p:nvSpPr>
        <p:spPr>
          <a:xfrm>
            <a:off x="548640" y="1691640"/>
            <a:ext cx="2194560" cy="0"/>
          </a:xfrm>
          <a:prstGeom prst="line">
            <a:avLst/>
          </a:prstGeom>
          <a:noFill/>
          <a:ln w="25400">
            <a:solidFill>
              <a:srgbClr val="1A2B4C"/>
            </a:solidFill>
            <a:prstDash val="solid"/>
          </a:ln>
        </p:spPr>
        <p:txBody>
          <a:bodyPr/>
          <a:lstStyle/>
          <a:p>
            <a:endParaRPr lang="en-US"/>
          </a:p>
        </p:txBody>
      </p:sp>
      <p:sp>
        <p:nvSpPr>
          <p:cNvPr id="5" name="Text 3"/>
          <p:cNvSpPr/>
          <p:nvPr/>
        </p:nvSpPr>
        <p:spPr>
          <a:xfrm>
            <a:off x="548640" y="1965960"/>
            <a:ext cx="11094415" cy="4343400"/>
          </a:xfrm>
          <a:prstGeom prst="rect">
            <a:avLst/>
          </a:prstGeom>
          <a:noFill/>
          <a:ln/>
        </p:spPr>
        <p:txBody>
          <a:bodyPr wrap="square" rtlCol="0" anchor="t"/>
          <a:lstStyle/>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 362(a) Automatic Stay.</a:t>
            </a:r>
            <a:r>
              <a:rPr lang="en-US" sz="2100" dirty="0">
                <a:solidFill>
                  <a:srgbClr val="2A2A2A"/>
                </a:solidFill>
                <a:latin typeface="Calibri" pitchFamily="34" charset="0"/>
                <a:ea typeface="Calibri" pitchFamily="34" charset="-122"/>
                <a:cs typeface="Calibri" pitchFamily="34" charset="-120"/>
              </a:rPr>
              <a:t>  Self-executing injunction halting all collection activity.</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 541(a) Property of the Estate.</a:t>
            </a:r>
            <a:r>
              <a:rPr lang="en-US" sz="2100" dirty="0">
                <a:solidFill>
                  <a:srgbClr val="2A2A2A"/>
                </a:solidFill>
                <a:latin typeface="Calibri" pitchFamily="34" charset="0"/>
                <a:ea typeface="Calibri" pitchFamily="34" charset="-122"/>
                <a:cs typeface="Calibri" pitchFamily="34" charset="-120"/>
              </a:rPr>
              <a:t>  Comprehensive snapshot of everything the debtor owned at filing.</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Examinations.</a:t>
            </a:r>
            <a:r>
              <a:rPr lang="en-US" sz="2100" dirty="0">
                <a:solidFill>
                  <a:srgbClr val="2A2A2A"/>
                </a:solidFill>
                <a:latin typeface="Calibri" pitchFamily="34" charset="0"/>
                <a:ea typeface="Calibri" pitchFamily="34" charset="-122"/>
                <a:cs typeface="Calibri" pitchFamily="34" charset="-120"/>
              </a:rPr>
              <a:t>  § 341 meeting + Rule 2004 — the trustee’s forensic toolkit.</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Control.</a:t>
            </a:r>
            <a:r>
              <a:rPr lang="en-US" sz="2100" dirty="0">
                <a:solidFill>
                  <a:srgbClr val="2A2A2A"/>
                </a:solidFill>
                <a:latin typeface="Calibri" pitchFamily="34" charset="0"/>
                <a:ea typeface="Calibri" pitchFamily="34" charset="-122"/>
                <a:cs typeface="Calibri" pitchFamily="34" charset="-120"/>
              </a:rPr>
              <a:t>  Trustee (Ch. 7) or DIP / appointed trustee (Ch. 11) takes over.</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Claims resolution.</a:t>
            </a:r>
            <a:r>
              <a:rPr lang="en-US" sz="2100" dirty="0">
                <a:solidFill>
                  <a:srgbClr val="2A2A2A"/>
                </a:solidFill>
                <a:latin typeface="Calibri" pitchFamily="34" charset="0"/>
                <a:ea typeface="Calibri" pitchFamily="34" charset="-122"/>
                <a:cs typeface="Calibri" pitchFamily="34" charset="-120"/>
              </a:rPr>
              <a:t>  §§ 501–502 allowance, § 1141 finality, pro rata distribution.</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Avoidance powers.</a:t>
            </a:r>
            <a:r>
              <a:rPr lang="en-US" sz="2100" dirty="0">
                <a:solidFill>
                  <a:srgbClr val="2A2A2A"/>
                </a:solidFill>
                <a:latin typeface="Calibri" pitchFamily="34" charset="0"/>
                <a:ea typeface="Calibri" pitchFamily="34" charset="-122"/>
                <a:cs typeface="Calibri" pitchFamily="34" charset="-120"/>
              </a:rPr>
              <a:t>  § 547 preferences, § 548 fraudulent transfers, § 544(b) state-law reachback.</a:t>
            </a:r>
            <a:endParaRPr lang="en-US" sz="2100" dirty="0"/>
          </a:p>
          <a:p>
            <a:pPr marL="342900" indent="-342900">
              <a:lnSpc>
                <a:spcPct val="115000"/>
              </a:lnSpc>
              <a:spcAft>
                <a:spcPts val="600"/>
              </a:spcAft>
              <a:buSzPct val="100000"/>
              <a:buChar char="■"/>
            </a:pPr>
            <a:r>
              <a:rPr lang="en-US" sz="2100" b="1" dirty="0">
                <a:solidFill>
                  <a:srgbClr val="1A2B4C"/>
                </a:solidFill>
                <a:latin typeface="Calibri" pitchFamily="34" charset="0"/>
                <a:ea typeface="Calibri" pitchFamily="34" charset="-122"/>
                <a:cs typeface="Calibri" pitchFamily="34" charset="-120"/>
              </a:rPr>
              <a:t>Discharge.</a:t>
            </a:r>
            <a:r>
              <a:rPr lang="en-US" sz="2100" dirty="0">
                <a:solidFill>
                  <a:srgbClr val="2A2A2A"/>
                </a:solidFill>
                <a:latin typeface="Calibri" pitchFamily="34" charset="0"/>
                <a:ea typeface="Calibri" pitchFamily="34" charset="-122"/>
                <a:cs typeface="Calibri" pitchFamily="34" charset="-120"/>
              </a:rPr>
              <a:t>  § 727 denial; § 523 individual debt exceptions.</a:t>
            </a:r>
            <a:endParaRPr lang="en-US" sz="2100" dirty="0"/>
          </a:p>
        </p:txBody>
      </p:sp>
      <p:sp>
        <p:nvSpPr>
          <p:cNvPr id="6" name="Text 4"/>
          <p:cNvSpPr/>
          <p:nvPr/>
        </p:nvSpPr>
        <p:spPr>
          <a:xfrm>
            <a:off x="548640" y="6492240"/>
            <a:ext cx="10362895" cy="228600"/>
          </a:xfrm>
          <a:prstGeom prst="rect">
            <a:avLst/>
          </a:prstGeom>
          <a:noFill/>
          <a:ln/>
        </p:spPr>
        <p:txBody>
          <a:bodyPr wrap="square" rtlCol="0" anchor="ctr"/>
          <a:lstStyle/>
          <a:p>
            <a:pPr marL="0" indent="0">
              <a:buNone/>
            </a:pPr>
            <a:r>
              <a:rPr lang="en-US" sz="900" i="1" dirty="0">
                <a:solidFill>
                  <a:srgbClr val="6B6B6B"/>
                </a:solidFill>
                <a:latin typeface="Calibri" pitchFamily="34" charset="0"/>
                <a:ea typeface="Calibri" pitchFamily="34" charset="-122"/>
                <a:cs typeface="Calibri" pitchFamily="34" charset="-120"/>
              </a:rPr>
              <a:t>Bandits in Bankruptcy  |  Criminal, Civil &amp; Professional Responsibility Implications</a:t>
            </a:r>
            <a:endParaRPr lang="en-US" sz="900" dirty="0"/>
          </a:p>
        </p:txBody>
      </p:sp>
      <p:sp>
        <p:nvSpPr>
          <p:cNvPr id="7" name="Text 5"/>
          <p:cNvSpPr/>
          <p:nvPr/>
        </p:nvSpPr>
        <p:spPr>
          <a:xfrm>
            <a:off x="11094415" y="6492240"/>
            <a:ext cx="822960" cy="228600"/>
          </a:xfrm>
          <a:prstGeom prst="rect">
            <a:avLst/>
          </a:prstGeom>
          <a:noFill/>
          <a:ln/>
        </p:spPr>
        <p:txBody>
          <a:bodyPr wrap="square" rtlCol="0" anchor="ctr"/>
          <a:lstStyle/>
          <a:p>
            <a:pPr marL="0" indent="0" algn="r">
              <a:buNone/>
            </a:pPr>
            <a:r>
              <a:rPr lang="en-US" sz="900" dirty="0">
                <a:solidFill>
                  <a:srgbClr val="6B6B6B"/>
                </a:solidFill>
                <a:latin typeface="Calibri" pitchFamily="34" charset="0"/>
                <a:ea typeface="Calibri" pitchFamily="34" charset="-122"/>
                <a:cs typeface="Calibri" pitchFamily="34" charset="-120"/>
              </a:rPr>
              <a:t>9 / 30</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5334</Words>
  <Application>Microsoft Macintosh PowerPoint</Application>
  <PresentationFormat>Widescreen</PresentationFormat>
  <Paragraphs>318</Paragraphs>
  <Slides>30</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Bandits in Bankruptcy</dc:title>
  <dc:subject>PptxGenJS Presentation</dc:subject>
  <dc:creator>CLE Presentation</dc:creator>
  <cp:lastModifiedBy>Bruce Markell</cp:lastModifiedBy>
  <cp:revision>3</cp:revision>
  <dcterms:created xsi:type="dcterms:W3CDTF">2026-04-19T16:35:17Z</dcterms:created>
  <dcterms:modified xsi:type="dcterms:W3CDTF">2026-04-29T17:07:41Z</dcterms:modified>
</cp:coreProperties>
</file>