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4"/>
  </p:notesMasterIdLst>
  <p:sldIdLst>
    <p:sldId id="256" r:id="rId2"/>
    <p:sldId id="792" r:id="rId3"/>
    <p:sldId id="834" r:id="rId4"/>
    <p:sldId id="831" r:id="rId5"/>
    <p:sldId id="861" r:id="rId6"/>
    <p:sldId id="874" r:id="rId7"/>
    <p:sldId id="873" r:id="rId8"/>
    <p:sldId id="862" r:id="rId9"/>
    <p:sldId id="863" r:id="rId10"/>
    <p:sldId id="864" r:id="rId11"/>
    <p:sldId id="845" r:id="rId12"/>
    <p:sldId id="865" r:id="rId13"/>
    <p:sldId id="866" r:id="rId14"/>
    <p:sldId id="859" r:id="rId15"/>
    <p:sldId id="867" r:id="rId16"/>
    <p:sldId id="868" r:id="rId17"/>
    <p:sldId id="860" r:id="rId18"/>
    <p:sldId id="869" r:id="rId19"/>
    <p:sldId id="870" r:id="rId20"/>
    <p:sldId id="871" r:id="rId21"/>
    <p:sldId id="872" r:id="rId22"/>
    <p:sldId id="808" r:id="rId23"/>
  </p:sldIdLst>
  <p:sldSz cx="9144000" cy="5143500" type="screen16x9"/>
  <p:notesSz cx="9309100" cy="70231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8" d="100"/>
          <a:sy n="108" d="100"/>
        </p:scale>
        <p:origin x="134"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314575" y="527050"/>
            <a:ext cx="4679950" cy="26336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30910" y="3335973"/>
            <a:ext cx="7447280" cy="3160395"/>
          </a:xfrm>
          <a:prstGeom prst="rect">
            <a:avLst/>
          </a:prstGeom>
          <a:noFill/>
          <a:ln>
            <a:noFill/>
          </a:ln>
        </p:spPr>
        <p:txBody>
          <a:bodyPr spcFirstLastPara="1" wrap="square" lIns="93308" tIns="93308" rIns="93308" bIns="93308"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314575" y="527050"/>
            <a:ext cx="4679950" cy="26336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930910" y="3335973"/>
            <a:ext cx="7447280" cy="3160395"/>
          </a:xfrm>
          <a:prstGeom prst="rect">
            <a:avLst/>
          </a:prstGeom>
        </p:spPr>
        <p:txBody>
          <a:bodyPr spcFirstLastPara="1" wrap="square" lIns="93308" tIns="93308" rIns="93308" bIns="93308" anchor="t" anchorCtr="0">
            <a:noAutofit/>
          </a:bodyPr>
          <a:lstStyle/>
          <a:p>
            <a:pPr marL="0" indent="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1107cb433d_0_15:notes"/>
          <p:cNvSpPr>
            <a:spLocks noGrp="1" noRot="1" noChangeAspect="1"/>
          </p:cNvSpPr>
          <p:nvPr>
            <p:ph type="sldImg" idx="2"/>
          </p:nvPr>
        </p:nvSpPr>
        <p:spPr>
          <a:xfrm>
            <a:off x="2314575" y="527050"/>
            <a:ext cx="4679950" cy="26336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1107cb433d_0_15:notes"/>
          <p:cNvSpPr txBox="1">
            <a:spLocks noGrp="1"/>
          </p:cNvSpPr>
          <p:nvPr>
            <p:ph type="body" idx="1"/>
          </p:nvPr>
        </p:nvSpPr>
        <p:spPr>
          <a:xfrm>
            <a:off x="930910" y="3335973"/>
            <a:ext cx="7447280" cy="31603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3964714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1107cb433d_0_10:notes"/>
          <p:cNvSpPr>
            <a:spLocks noGrp="1" noRot="1" noChangeAspect="1"/>
          </p:cNvSpPr>
          <p:nvPr>
            <p:ph type="sldImg" idx="2"/>
          </p:nvPr>
        </p:nvSpPr>
        <p:spPr>
          <a:xfrm>
            <a:off x="2314575" y="527050"/>
            <a:ext cx="4679950" cy="26336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1107cb433d_0_10:notes"/>
          <p:cNvSpPr txBox="1">
            <a:spLocks noGrp="1"/>
          </p:cNvSpPr>
          <p:nvPr>
            <p:ph type="body" idx="1"/>
          </p:nvPr>
        </p:nvSpPr>
        <p:spPr>
          <a:xfrm>
            <a:off x="930910" y="3335973"/>
            <a:ext cx="7447280" cy="31603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3295229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1107cb433d_0_15:notes"/>
          <p:cNvSpPr>
            <a:spLocks noGrp="1" noRot="1" noChangeAspect="1"/>
          </p:cNvSpPr>
          <p:nvPr>
            <p:ph type="sldImg" idx="2"/>
          </p:nvPr>
        </p:nvSpPr>
        <p:spPr>
          <a:xfrm>
            <a:off x="2314575" y="527050"/>
            <a:ext cx="4679950" cy="26336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1107cb433d_0_15:notes"/>
          <p:cNvSpPr txBox="1">
            <a:spLocks noGrp="1"/>
          </p:cNvSpPr>
          <p:nvPr>
            <p:ph type="body" idx="1"/>
          </p:nvPr>
        </p:nvSpPr>
        <p:spPr>
          <a:xfrm>
            <a:off x="930910" y="3335973"/>
            <a:ext cx="7447280" cy="31603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3292988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1107cb433d_0_15:notes"/>
          <p:cNvSpPr>
            <a:spLocks noGrp="1" noRot="1" noChangeAspect="1"/>
          </p:cNvSpPr>
          <p:nvPr>
            <p:ph type="sldImg" idx="2"/>
          </p:nvPr>
        </p:nvSpPr>
        <p:spPr>
          <a:xfrm>
            <a:off x="2314575" y="527050"/>
            <a:ext cx="4679950" cy="26336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1107cb433d_0_15:notes"/>
          <p:cNvSpPr txBox="1">
            <a:spLocks noGrp="1"/>
          </p:cNvSpPr>
          <p:nvPr>
            <p:ph type="body" idx="1"/>
          </p:nvPr>
        </p:nvSpPr>
        <p:spPr>
          <a:xfrm>
            <a:off x="930910" y="3335973"/>
            <a:ext cx="7447280" cy="31603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4097088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1107cb433d_0_15:notes"/>
          <p:cNvSpPr>
            <a:spLocks noGrp="1" noRot="1" noChangeAspect="1"/>
          </p:cNvSpPr>
          <p:nvPr>
            <p:ph type="sldImg" idx="2"/>
          </p:nvPr>
        </p:nvSpPr>
        <p:spPr>
          <a:xfrm>
            <a:off x="2314575" y="527050"/>
            <a:ext cx="4679950" cy="26336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1107cb433d_0_15:notes"/>
          <p:cNvSpPr txBox="1">
            <a:spLocks noGrp="1"/>
          </p:cNvSpPr>
          <p:nvPr>
            <p:ph type="body" idx="1"/>
          </p:nvPr>
        </p:nvSpPr>
        <p:spPr>
          <a:xfrm>
            <a:off x="930910" y="3335973"/>
            <a:ext cx="7447280" cy="31603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152893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1107cb433d_0_15:notes"/>
          <p:cNvSpPr>
            <a:spLocks noGrp="1" noRot="1" noChangeAspect="1"/>
          </p:cNvSpPr>
          <p:nvPr>
            <p:ph type="sldImg" idx="2"/>
          </p:nvPr>
        </p:nvSpPr>
        <p:spPr>
          <a:xfrm>
            <a:off x="2314575" y="527050"/>
            <a:ext cx="4679950" cy="26336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1107cb433d_0_15:notes"/>
          <p:cNvSpPr txBox="1">
            <a:spLocks noGrp="1"/>
          </p:cNvSpPr>
          <p:nvPr>
            <p:ph type="body" idx="1"/>
          </p:nvPr>
        </p:nvSpPr>
        <p:spPr>
          <a:xfrm>
            <a:off x="930910" y="3335973"/>
            <a:ext cx="7447280" cy="31603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1516364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1107cb433d_0_15:notes"/>
          <p:cNvSpPr>
            <a:spLocks noGrp="1" noRot="1" noChangeAspect="1"/>
          </p:cNvSpPr>
          <p:nvPr>
            <p:ph type="sldImg" idx="2"/>
          </p:nvPr>
        </p:nvSpPr>
        <p:spPr>
          <a:xfrm>
            <a:off x="2314575" y="527050"/>
            <a:ext cx="4679950" cy="26336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1107cb433d_0_15:notes"/>
          <p:cNvSpPr txBox="1">
            <a:spLocks noGrp="1"/>
          </p:cNvSpPr>
          <p:nvPr>
            <p:ph type="body" idx="1"/>
          </p:nvPr>
        </p:nvSpPr>
        <p:spPr>
          <a:xfrm>
            <a:off x="930910" y="3335973"/>
            <a:ext cx="7447280" cy="31603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3639100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1107cb433d_0_10:notes"/>
          <p:cNvSpPr>
            <a:spLocks noGrp="1" noRot="1" noChangeAspect="1"/>
          </p:cNvSpPr>
          <p:nvPr>
            <p:ph type="sldImg" idx="2"/>
          </p:nvPr>
        </p:nvSpPr>
        <p:spPr>
          <a:xfrm>
            <a:off x="2314575" y="527050"/>
            <a:ext cx="4679950" cy="26336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1107cb433d_0_10:notes"/>
          <p:cNvSpPr txBox="1">
            <a:spLocks noGrp="1"/>
          </p:cNvSpPr>
          <p:nvPr>
            <p:ph type="body" idx="1"/>
          </p:nvPr>
        </p:nvSpPr>
        <p:spPr>
          <a:xfrm>
            <a:off x="930910" y="3335973"/>
            <a:ext cx="7447280" cy="31603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29102137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1107cb433d_0_15:notes"/>
          <p:cNvSpPr>
            <a:spLocks noGrp="1" noRot="1" noChangeAspect="1"/>
          </p:cNvSpPr>
          <p:nvPr>
            <p:ph type="sldImg" idx="2"/>
          </p:nvPr>
        </p:nvSpPr>
        <p:spPr>
          <a:xfrm>
            <a:off x="2314575" y="527050"/>
            <a:ext cx="4679950" cy="26336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1107cb433d_0_15:notes"/>
          <p:cNvSpPr txBox="1">
            <a:spLocks noGrp="1"/>
          </p:cNvSpPr>
          <p:nvPr>
            <p:ph type="body" idx="1"/>
          </p:nvPr>
        </p:nvSpPr>
        <p:spPr>
          <a:xfrm>
            <a:off x="930910" y="3335973"/>
            <a:ext cx="7447280" cy="31603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33093555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1107cb433d_0_15:notes"/>
          <p:cNvSpPr>
            <a:spLocks noGrp="1" noRot="1" noChangeAspect="1"/>
          </p:cNvSpPr>
          <p:nvPr>
            <p:ph type="sldImg" idx="2"/>
          </p:nvPr>
        </p:nvSpPr>
        <p:spPr>
          <a:xfrm>
            <a:off x="2314575" y="527050"/>
            <a:ext cx="4679950" cy="26336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1107cb433d_0_15:notes"/>
          <p:cNvSpPr txBox="1">
            <a:spLocks noGrp="1"/>
          </p:cNvSpPr>
          <p:nvPr>
            <p:ph type="body" idx="1"/>
          </p:nvPr>
        </p:nvSpPr>
        <p:spPr>
          <a:xfrm>
            <a:off x="930910" y="3335973"/>
            <a:ext cx="7447280" cy="31603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1705601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4575" y="527050"/>
            <a:ext cx="4679950" cy="26336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lIns="93324" tIns="46662" rIns="93324" bIns="46662"/>
          <a:lstStyle/>
          <a:p>
            <a:fld id="{7B79852F-C953-3445-B10C-3B6B94EB422C}" type="slidenum">
              <a:rPr lang="en-US" smtClean="0"/>
              <a:t>2</a:t>
            </a:fld>
            <a:endParaRPr lang="en-US"/>
          </a:p>
        </p:txBody>
      </p:sp>
    </p:spTree>
    <p:extLst>
      <p:ext uri="{BB962C8B-B14F-4D97-AF65-F5344CB8AC3E}">
        <p14:creationId xmlns:p14="http://schemas.microsoft.com/office/powerpoint/2010/main" val="7892116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1107cb433d_0_15:notes"/>
          <p:cNvSpPr>
            <a:spLocks noGrp="1" noRot="1" noChangeAspect="1"/>
          </p:cNvSpPr>
          <p:nvPr>
            <p:ph type="sldImg" idx="2"/>
          </p:nvPr>
        </p:nvSpPr>
        <p:spPr>
          <a:xfrm>
            <a:off x="2314575" y="527050"/>
            <a:ext cx="4679950" cy="26336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1107cb433d_0_15:notes"/>
          <p:cNvSpPr txBox="1">
            <a:spLocks noGrp="1"/>
          </p:cNvSpPr>
          <p:nvPr>
            <p:ph type="body" idx="1"/>
          </p:nvPr>
        </p:nvSpPr>
        <p:spPr>
          <a:xfrm>
            <a:off x="930910" y="3335973"/>
            <a:ext cx="7447280" cy="31603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12336639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1107cb433d_0_15:notes"/>
          <p:cNvSpPr>
            <a:spLocks noGrp="1" noRot="1" noChangeAspect="1"/>
          </p:cNvSpPr>
          <p:nvPr>
            <p:ph type="sldImg" idx="2"/>
          </p:nvPr>
        </p:nvSpPr>
        <p:spPr>
          <a:xfrm>
            <a:off x="2314575" y="527050"/>
            <a:ext cx="4679950" cy="26336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1107cb433d_0_15:notes"/>
          <p:cNvSpPr txBox="1">
            <a:spLocks noGrp="1"/>
          </p:cNvSpPr>
          <p:nvPr>
            <p:ph type="body" idx="1"/>
          </p:nvPr>
        </p:nvSpPr>
        <p:spPr>
          <a:xfrm>
            <a:off x="930910" y="3335973"/>
            <a:ext cx="7447280" cy="31603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23399901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4575" y="527050"/>
            <a:ext cx="4679950" cy="26336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lIns="93324" tIns="46662" rIns="93324" bIns="46662"/>
          <a:lstStyle/>
          <a:p>
            <a:pPr>
              <a:defRPr/>
            </a:pPr>
            <a:fld id="{6E074355-CE0D-4C68-A6CB-C364ED71B33B}" type="slidenum">
              <a:rPr lang="en-US" smtClean="0"/>
              <a:pPr>
                <a:defRPr/>
              </a:pPr>
              <a:t>22</a:t>
            </a:fld>
            <a:endParaRPr lang="en-US"/>
          </a:p>
        </p:txBody>
      </p:sp>
    </p:spTree>
    <p:extLst>
      <p:ext uri="{BB962C8B-B14F-4D97-AF65-F5344CB8AC3E}">
        <p14:creationId xmlns:p14="http://schemas.microsoft.com/office/powerpoint/2010/main" val="3226699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1107cb433d_0_10:notes"/>
          <p:cNvSpPr>
            <a:spLocks noGrp="1" noRot="1" noChangeAspect="1"/>
          </p:cNvSpPr>
          <p:nvPr>
            <p:ph type="sldImg" idx="2"/>
          </p:nvPr>
        </p:nvSpPr>
        <p:spPr>
          <a:xfrm>
            <a:off x="2314575" y="527050"/>
            <a:ext cx="4679950" cy="26336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1107cb433d_0_10:notes"/>
          <p:cNvSpPr txBox="1">
            <a:spLocks noGrp="1"/>
          </p:cNvSpPr>
          <p:nvPr>
            <p:ph type="body" idx="1"/>
          </p:nvPr>
        </p:nvSpPr>
        <p:spPr>
          <a:xfrm>
            <a:off x="930910" y="3335973"/>
            <a:ext cx="7447280" cy="31603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4182209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1107cb433d_0_15:notes"/>
          <p:cNvSpPr>
            <a:spLocks noGrp="1" noRot="1" noChangeAspect="1"/>
          </p:cNvSpPr>
          <p:nvPr>
            <p:ph type="sldImg" idx="2"/>
          </p:nvPr>
        </p:nvSpPr>
        <p:spPr>
          <a:xfrm>
            <a:off x="2314575" y="527050"/>
            <a:ext cx="4679950" cy="26336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1107cb433d_0_15:notes"/>
          <p:cNvSpPr txBox="1">
            <a:spLocks noGrp="1"/>
          </p:cNvSpPr>
          <p:nvPr>
            <p:ph type="body" idx="1"/>
          </p:nvPr>
        </p:nvSpPr>
        <p:spPr>
          <a:xfrm>
            <a:off x="930910" y="3335973"/>
            <a:ext cx="7447280" cy="31603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1232906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1107cb433d_0_15:notes"/>
          <p:cNvSpPr>
            <a:spLocks noGrp="1" noRot="1" noChangeAspect="1"/>
          </p:cNvSpPr>
          <p:nvPr>
            <p:ph type="sldImg" idx="2"/>
          </p:nvPr>
        </p:nvSpPr>
        <p:spPr>
          <a:xfrm>
            <a:off x="2314575" y="527050"/>
            <a:ext cx="4679950" cy="26336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1107cb433d_0_15:notes"/>
          <p:cNvSpPr txBox="1">
            <a:spLocks noGrp="1"/>
          </p:cNvSpPr>
          <p:nvPr>
            <p:ph type="body" idx="1"/>
          </p:nvPr>
        </p:nvSpPr>
        <p:spPr>
          <a:xfrm>
            <a:off x="930910" y="3335973"/>
            <a:ext cx="7447280" cy="31603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1025323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1107cb433d_0_15:notes"/>
          <p:cNvSpPr>
            <a:spLocks noGrp="1" noRot="1" noChangeAspect="1"/>
          </p:cNvSpPr>
          <p:nvPr>
            <p:ph type="sldImg" idx="2"/>
          </p:nvPr>
        </p:nvSpPr>
        <p:spPr>
          <a:xfrm>
            <a:off x="2314575" y="527050"/>
            <a:ext cx="4679950" cy="26336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1107cb433d_0_15:notes"/>
          <p:cNvSpPr txBox="1">
            <a:spLocks noGrp="1"/>
          </p:cNvSpPr>
          <p:nvPr>
            <p:ph type="body" idx="1"/>
          </p:nvPr>
        </p:nvSpPr>
        <p:spPr>
          <a:xfrm>
            <a:off x="930910" y="3335973"/>
            <a:ext cx="7447280" cy="31603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4191788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1107cb433d_0_15:notes"/>
          <p:cNvSpPr>
            <a:spLocks noGrp="1" noRot="1" noChangeAspect="1"/>
          </p:cNvSpPr>
          <p:nvPr>
            <p:ph type="sldImg" idx="2"/>
          </p:nvPr>
        </p:nvSpPr>
        <p:spPr>
          <a:xfrm>
            <a:off x="2314575" y="527050"/>
            <a:ext cx="4679950" cy="26336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1107cb433d_0_15:notes"/>
          <p:cNvSpPr txBox="1">
            <a:spLocks noGrp="1"/>
          </p:cNvSpPr>
          <p:nvPr>
            <p:ph type="body" idx="1"/>
          </p:nvPr>
        </p:nvSpPr>
        <p:spPr>
          <a:xfrm>
            <a:off x="930910" y="3335973"/>
            <a:ext cx="7447280" cy="31603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3066107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1107cb433d_0_15:notes"/>
          <p:cNvSpPr>
            <a:spLocks noGrp="1" noRot="1" noChangeAspect="1"/>
          </p:cNvSpPr>
          <p:nvPr>
            <p:ph type="sldImg" idx="2"/>
          </p:nvPr>
        </p:nvSpPr>
        <p:spPr>
          <a:xfrm>
            <a:off x="2314575" y="527050"/>
            <a:ext cx="4679950" cy="26336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1107cb433d_0_15:notes"/>
          <p:cNvSpPr txBox="1">
            <a:spLocks noGrp="1"/>
          </p:cNvSpPr>
          <p:nvPr>
            <p:ph type="body" idx="1"/>
          </p:nvPr>
        </p:nvSpPr>
        <p:spPr>
          <a:xfrm>
            <a:off x="930910" y="3335973"/>
            <a:ext cx="7447280" cy="31603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1126204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1107cb433d_0_15:notes"/>
          <p:cNvSpPr>
            <a:spLocks noGrp="1" noRot="1" noChangeAspect="1"/>
          </p:cNvSpPr>
          <p:nvPr>
            <p:ph type="sldImg" idx="2"/>
          </p:nvPr>
        </p:nvSpPr>
        <p:spPr>
          <a:xfrm>
            <a:off x="2314575" y="527050"/>
            <a:ext cx="4679950" cy="26336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1107cb433d_0_15:notes"/>
          <p:cNvSpPr txBox="1">
            <a:spLocks noGrp="1"/>
          </p:cNvSpPr>
          <p:nvPr>
            <p:ph type="body" idx="1"/>
          </p:nvPr>
        </p:nvSpPr>
        <p:spPr>
          <a:xfrm>
            <a:off x="930910" y="3335973"/>
            <a:ext cx="7447280" cy="31603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1692721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3297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4767265"/>
            <a:ext cx="2133600" cy="273844"/>
          </a:xfrm>
          <a:prstGeom prst="rect">
            <a:avLst/>
          </a:prstGeom>
        </p:spPr>
        <p:txBody>
          <a:bodyPr/>
          <a:lstStyle/>
          <a:p>
            <a:fld id="{B86A9B72-EFE5-0C44-9856-127B83BB47D0}" type="datetimeFigureOut">
              <a:rPr lang="en-US" smtClean="0"/>
              <a:pPr/>
              <a:t>4/29/2026</a:t>
            </a:fld>
            <a:endParaRPr lang="en-US"/>
          </a:p>
        </p:txBody>
      </p:sp>
      <p:sp>
        <p:nvSpPr>
          <p:cNvPr id="6" name="Footer Placeholder 5"/>
          <p:cNvSpPr>
            <a:spLocks noGrp="1"/>
          </p:cNvSpPr>
          <p:nvPr>
            <p:ph type="ftr" sz="quarter" idx="11"/>
          </p:nvPr>
        </p:nvSpPr>
        <p:spPr>
          <a:xfrm>
            <a:off x="3124200" y="4767265"/>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11F1ED6-03CA-FF41-BAAB-392506A14B1E}" type="slidenum">
              <a:rPr lang="en-US" smtClean="0"/>
              <a:pPr/>
              <a:t>‹#›</a:t>
            </a:fld>
            <a:endParaRPr lang="en-US"/>
          </a:p>
        </p:txBody>
      </p:sp>
    </p:spTree>
    <p:extLst>
      <p:ext uri="{BB962C8B-B14F-4D97-AF65-F5344CB8AC3E}">
        <p14:creationId xmlns:p14="http://schemas.microsoft.com/office/powerpoint/2010/main" val="338832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stephen.vladeck@georgetown.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9296399" cy="5229225"/>
          </a:xfrm>
          <a:prstGeom prst="rect">
            <a:avLst/>
          </a:prstGeom>
          <a:noFill/>
          <a:ln>
            <a:noFill/>
          </a:ln>
        </p:spPr>
      </p:pic>
      <p:sp>
        <p:nvSpPr>
          <p:cNvPr id="55" name="Google Shape;55;p13"/>
          <p:cNvSpPr txBox="1"/>
          <p:nvPr/>
        </p:nvSpPr>
        <p:spPr>
          <a:xfrm>
            <a:off x="0" y="2153101"/>
            <a:ext cx="9296398" cy="137654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b="1" u="sng" dirty="0">
                <a:solidFill>
                  <a:schemeClr val="lt1"/>
                </a:solidFill>
                <a:latin typeface="Georgia" panose="02040502050405020303" pitchFamily="18" charset="0"/>
                <a:ea typeface="Times New Roman"/>
                <a:cs typeface="Times New Roman"/>
                <a:sym typeface="Times New Roman"/>
              </a:rPr>
              <a:t>U.S. Supreme Court Review</a:t>
            </a:r>
            <a:r>
              <a:rPr lang="en" sz="3400" dirty="0">
                <a:solidFill>
                  <a:schemeClr val="lt1"/>
                </a:solidFill>
                <a:latin typeface="Georgia" panose="02040502050405020303" pitchFamily="18" charset="0"/>
                <a:ea typeface="Times New Roman"/>
                <a:cs typeface="Times New Roman"/>
                <a:sym typeface="Times New Roman"/>
              </a:rPr>
              <a:t>:</a:t>
            </a:r>
          </a:p>
          <a:p>
            <a:pPr marL="0" lvl="0" indent="0" algn="ctr" rtl="0">
              <a:spcBef>
                <a:spcPts val="0"/>
              </a:spcBef>
              <a:spcAft>
                <a:spcPts val="0"/>
              </a:spcAft>
              <a:buNone/>
            </a:pPr>
            <a:r>
              <a:rPr lang="en" sz="3400" dirty="0">
                <a:solidFill>
                  <a:schemeClr val="lt1"/>
                </a:solidFill>
                <a:latin typeface="Georgia" panose="02040502050405020303" pitchFamily="18" charset="0"/>
                <a:ea typeface="Times New Roman"/>
                <a:cs typeface="Times New Roman"/>
                <a:sym typeface="Times New Roman"/>
              </a:rPr>
              <a:t>The October 2025 Term—A Story in Three Acts</a:t>
            </a:r>
            <a:endParaRPr sz="3400" dirty="0">
              <a:solidFill>
                <a:schemeClr val="lt1"/>
              </a:solidFill>
              <a:latin typeface="Georgia" panose="02040502050405020303" pitchFamily="18" charset="0"/>
              <a:ea typeface="Times New Roman"/>
              <a:cs typeface="Times New Roman"/>
              <a:sym typeface="Times New Roman"/>
            </a:endParaRPr>
          </a:p>
        </p:txBody>
      </p:sp>
      <p:cxnSp>
        <p:nvCxnSpPr>
          <p:cNvPr id="3" name="Straight Connector 2">
            <a:extLst>
              <a:ext uri="{FF2B5EF4-FFF2-40B4-BE49-F238E27FC236}">
                <a16:creationId xmlns:a16="http://schemas.microsoft.com/office/drawing/2014/main" id="{8EE45CF9-30E8-483C-B090-FDFEB6ADA6FB}"/>
              </a:ext>
            </a:extLst>
          </p:cNvPr>
          <p:cNvCxnSpPr>
            <a:cxnSpLocks/>
          </p:cNvCxnSpPr>
          <p:nvPr/>
        </p:nvCxnSpPr>
        <p:spPr>
          <a:xfrm>
            <a:off x="603114" y="3735421"/>
            <a:ext cx="8112868"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EEB3AB5-2D93-466E-9BA5-4F9C631A0AD2}"/>
              </a:ext>
            </a:extLst>
          </p:cNvPr>
          <p:cNvSpPr txBox="1"/>
          <p:nvPr/>
        </p:nvSpPr>
        <p:spPr>
          <a:xfrm>
            <a:off x="0" y="3878100"/>
            <a:ext cx="9296397" cy="877163"/>
          </a:xfrm>
          <a:prstGeom prst="rect">
            <a:avLst/>
          </a:prstGeom>
          <a:noFill/>
        </p:spPr>
        <p:txBody>
          <a:bodyPr wrap="square" rtlCol="0">
            <a:spAutoFit/>
          </a:bodyPr>
          <a:lstStyle/>
          <a:p>
            <a:pPr algn="ctr"/>
            <a:r>
              <a:rPr lang="en-US" sz="2500" b="1" dirty="0">
                <a:solidFill>
                  <a:schemeClr val="bg2">
                    <a:lumMod val="20000"/>
                    <a:lumOff val="80000"/>
                  </a:schemeClr>
                </a:solidFill>
                <a:latin typeface="Georgia" panose="02040502050405020303" pitchFamily="18" charset="0"/>
              </a:rPr>
              <a:t>Nevada District Conference </a:t>
            </a:r>
            <a:r>
              <a:rPr lang="en-US" sz="2500" dirty="0">
                <a:solidFill>
                  <a:schemeClr val="bg2">
                    <a:lumMod val="20000"/>
                    <a:lumOff val="80000"/>
                  </a:schemeClr>
                </a:solidFill>
                <a:latin typeface="Georgia" panose="02040502050405020303" pitchFamily="18" charset="0"/>
              </a:rPr>
              <a:t>| April 29, 2026</a:t>
            </a:r>
          </a:p>
          <a:p>
            <a:pPr algn="ctr"/>
            <a:r>
              <a:rPr lang="en-US" sz="2600" dirty="0">
                <a:solidFill>
                  <a:schemeClr val="bg2">
                    <a:lumMod val="60000"/>
                    <a:lumOff val="40000"/>
                  </a:schemeClr>
                </a:solidFill>
                <a:latin typeface="Georgia" panose="02040502050405020303" pitchFamily="18" charset="0"/>
              </a:rPr>
              <a:t>Stephen Vladeck </a:t>
            </a:r>
            <a:r>
              <a:rPr lang="en-US" sz="2600" dirty="0">
                <a:solidFill>
                  <a:schemeClr val="tx2"/>
                </a:solidFill>
                <a:latin typeface="Georgia" panose="02040502050405020303" pitchFamily="18" charset="0"/>
              </a:rPr>
              <a:t>| </a:t>
            </a:r>
            <a:r>
              <a:rPr lang="en-US" sz="2600" dirty="0">
                <a:solidFill>
                  <a:schemeClr val="accent1">
                    <a:lumMod val="60000"/>
                    <a:lumOff val="40000"/>
                  </a:schemeClr>
                </a:solidFill>
                <a:latin typeface="Georgia" panose="02040502050405020303" pitchFamily="18" charset="0"/>
                <a:hlinkClick r:id="rId4">
                  <a:extLst>
                    <a:ext uri="{A12FA001-AC4F-418D-AE19-62706E023703}">
                      <ahyp:hlinkClr xmlns:ahyp="http://schemas.microsoft.com/office/drawing/2018/hyperlinkcolor" val="tx"/>
                    </a:ext>
                  </a:extLst>
                </a:hlinkClick>
              </a:rPr>
              <a:t>stephen.vladeck@georgetown.edu</a:t>
            </a:r>
            <a:r>
              <a:rPr lang="en-US" sz="2600" dirty="0">
                <a:solidFill>
                  <a:schemeClr val="accent1">
                    <a:lumMod val="60000"/>
                    <a:lumOff val="40000"/>
                  </a:schemeClr>
                </a:solidFill>
                <a:latin typeface="Georgia" panose="02040502050405020303" pitchFamily="18" charset="0"/>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894375"/>
            <a:ext cx="8832300" cy="57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US" sz="3000" b="1" u="sng" dirty="0">
                <a:solidFill>
                  <a:srgbClr val="002060"/>
                </a:solidFill>
                <a:latin typeface="Century Schoolbook" panose="02040604050505020304" pitchFamily="18" charset="0"/>
              </a:rPr>
              <a:t>Looking Ahead to OT2026…</a:t>
            </a:r>
            <a:endParaRPr lang="en-US" sz="3000" dirty="0"/>
          </a:p>
        </p:txBody>
      </p:sp>
      <p:sp>
        <p:nvSpPr>
          <p:cNvPr id="67" name="Google Shape;67;p15"/>
          <p:cNvSpPr txBox="1">
            <a:spLocks noGrp="1"/>
          </p:cNvSpPr>
          <p:nvPr>
            <p:ph type="body" idx="1"/>
          </p:nvPr>
        </p:nvSpPr>
        <p:spPr>
          <a:xfrm>
            <a:off x="311700" y="1399340"/>
            <a:ext cx="8832300" cy="3478274"/>
          </a:xfrm>
          <a:prstGeom prst="rect">
            <a:avLst/>
          </a:prstGeom>
        </p:spPr>
        <p:txBody>
          <a:bodyPr spcFirstLastPara="1" wrap="square" lIns="91425" tIns="91425" rIns="91425" bIns="91425" anchor="t" anchorCtr="0">
            <a:noAutofit/>
          </a:bodyPr>
          <a:lstStyle/>
          <a:p>
            <a:pPr marL="514350" indent="-514350">
              <a:lnSpc>
                <a:spcPct val="120000"/>
              </a:lnSpc>
              <a:buFont typeface="+mj-lt"/>
              <a:buAutoNum type="arabicPeriod"/>
              <a:tabLst>
                <a:tab pos="914400" algn="l"/>
              </a:tabLst>
            </a:pPr>
            <a:r>
              <a:rPr lang="en-US" sz="2500" dirty="0">
                <a:solidFill>
                  <a:schemeClr val="accent1">
                    <a:lumMod val="50000"/>
                  </a:schemeClr>
                </a:solidFill>
                <a:latin typeface="Century Schoolbook" panose="02040604050505020304" pitchFamily="18" charset="0"/>
              </a:rPr>
              <a:t>Only </a:t>
            </a:r>
            <a:r>
              <a:rPr lang="en-US" sz="2500" b="1" u="sng" dirty="0">
                <a:solidFill>
                  <a:schemeClr val="accent1">
                    <a:lumMod val="50000"/>
                  </a:schemeClr>
                </a:solidFill>
                <a:latin typeface="Century Schoolbook" panose="02040604050505020304" pitchFamily="18" charset="0"/>
              </a:rPr>
              <a:t>9</a:t>
            </a:r>
            <a:r>
              <a:rPr lang="en-US" sz="2500" dirty="0">
                <a:solidFill>
                  <a:schemeClr val="accent1">
                    <a:lumMod val="50000"/>
                  </a:schemeClr>
                </a:solidFill>
                <a:latin typeface="Century Schoolbook" panose="02040604050505020304" pitchFamily="18" charset="0"/>
              </a:rPr>
              <a:t> grants so far (this is way behind historically);</a:t>
            </a:r>
          </a:p>
          <a:p>
            <a:pPr marL="514350" indent="-514350">
              <a:lnSpc>
                <a:spcPct val="120000"/>
              </a:lnSpc>
              <a:buFont typeface="+mj-lt"/>
              <a:buAutoNum type="arabicPeriod"/>
              <a:tabLst>
                <a:tab pos="914400" algn="l"/>
              </a:tabLst>
            </a:pPr>
            <a:r>
              <a:rPr lang="en-US" sz="2500" dirty="0">
                <a:solidFill>
                  <a:schemeClr val="accent1">
                    <a:lumMod val="50000"/>
                  </a:schemeClr>
                </a:solidFill>
                <a:latin typeface="Century Schoolbook" panose="02040604050505020304" pitchFamily="18" charset="0"/>
              </a:rPr>
              <a:t>Biggest headline is probably the Colorado religious preschool case.</a:t>
            </a:r>
          </a:p>
          <a:p>
            <a:pPr marL="514350" indent="-514350">
              <a:lnSpc>
                <a:spcPct val="120000"/>
              </a:lnSpc>
              <a:buFont typeface="+mj-lt"/>
              <a:buAutoNum type="arabicPeriod"/>
              <a:tabLst>
                <a:tab pos="914400" algn="l"/>
              </a:tabLst>
            </a:pPr>
            <a:r>
              <a:rPr lang="en-US" sz="2500" b="1" u="sng" dirty="0">
                <a:solidFill>
                  <a:schemeClr val="accent1">
                    <a:lumMod val="50000"/>
                  </a:schemeClr>
                </a:solidFill>
                <a:latin typeface="Century Schoolbook" panose="02040604050505020304" pitchFamily="18" charset="0"/>
              </a:rPr>
              <a:t>Two predictions</a:t>
            </a:r>
            <a:r>
              <a:rPr lang="en-US" sz="2500" dirty="0">
                <a:solidFill>
                  <a:schemeClr val="accent1">
                    <a:lumMod val="50000"/>
                  </a:schemeClr>
                </a:solidFill>
                <a:latin typeface="Century Schoolbook" panose="02040604050505020304" pitchFamily="18" charset="0"/>
              </a:rPr>
              <a:t>:</a:t>
            </a:r>
          </a:p>
          <a:p>
            <a:pPr marL="746125" lvl="1" indent="-514350">
              <a:lnSpc>
                <a:spcPct val="120000"/>
              </a:lnSpc>
              <a:buFont typeface="+mj-lt"/>
              <a:buAutoNum type="arabicPeriod"/>
              <a:tabLst>
                <a:tab pos="746125" algn="l"/>
              </a:tabLst>
            </a:pPr>
            <a:r>
              <a:rPr lang="en-US" sz="2100" dirty="0">
                <a:solidFill>
                  <a:schemeClr val="accent1">
                    <a:lumMod val="50000"/>
                  </a:schemeClr>
                </a:solidFill>
                <a:latin typeface="Century Schoolbook" panose="02040604050505020304" pitchFamily="18" charset="0"/>
              </a:rPr>
              <a:t>The Court is going to get a </a:t>
            </a:r>
            <a:r>
              <a:rPr lang="en-US" sz="2100" i="1" dirty="0">
                <a:solidFill>
                  <a:schemeClr val="accent1">
                    <a:lumMod val="50000"/>
                  </a:schemeClr>
                </a:solidFill>
                <a:latin typeface="Century Schoolbook" panose="02040604050505020304" pitchFamily="18" charset="0"/>
              </a:rPr>
              <a:t>mess</a:t>
            </a:r>
            <a:r>
              <a:rPr lang="en-US" sz="2100" dirty="0">
                <a:solidFill>
                  <a:schemeClr val="accent1">
                    <a:lumMod val="50000"/>
                  </a:schemeClr>
                </a:solidFill>
                <a:latin typeface="Century Schoolbook" panose="02040604050505020304" pitchFamily="18" charset="0"/>
              </a:rPr>
              <a:t> of election-related cases; and</a:t>
            </a:r>
          </a:p>
          <a:p>
            <a:pPr marL="746125" lvl="1" indent="-514350">
              <a:lnSpc>
                <a:spcPct val="120000"/>
              </a:lnSpc>
              <a:buFont typeface="+mj-lt"/>
              <a:buAutoNum type="arabicPeriod"/>
              <a:tabLst>
                <a:tab pos="746125" algn="l"/>
              </a:tabLst>
            </a:pPr>
            <a:r>
              <a:rPr lang="en-US" sz="2100" dirty="0">
                <a:solidFill>
                  <a:schemeClr val="accent1">
                    <a:lumMod val="50000"/>
                  </a:schemeClr>
                </a:solidFill>
                <a:latin typeface="Century Schoolbook" panose="02040604050505020304" pitchFamily="18" charset="0"/>
              </a:rPr>
              <a:t>There are some </a:t>
            </a:r>
            <a:r>
              <a:rPr lang="en-US" sz="2100" b="1" dirty="0">
                <a:solidFill>
                  <a:schemeClr val="accent1">
                    <a:lumMod val="50000"/>
                  </a:schemeClr>
                </a:solidFill>
                <a:latin typeface="Century Schoolbook" panose="02040604050505020304" pitchFamily="18" charset="0"/>
              </a:rPr>
              <a:t>really big</a:t>
            </a:r>
            <a:r>
              <a:rPr lang="en-US" sz="2100" dirty="0">
                <a:solidFill>
                  <a:schemeClr val="accent1">
                    <a:lumMod val="50000"/>
                  </a:schemeClr>
                </a:solidFill>
                <a:latin typeface="Century Schoolbook" panose="02040604050505020304" pitchFamily="18" charset="0"/>
              </a:rPr>
              <a:t> Trump-related cases on their way, including the circuit split over immigration detention; the Alien Enemies Act; some of the funding-cutoff cases; etc.</a:t>
            </a:r>
          </a:p>
        </p:txBody>
      </p:sp>
    </p:spTree>
    <p:extLst>
      <p:ext uri="{BB962C8B-B14F-4D97-AF65-F5344CB8AC3E}">
        <p14:creationId xmlns:p14="http://schemas.microsoft.com/office/powerpoint/2010/main" val="390187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166168"/>
            <a:ext cx="8832300" cy="572700"/>
          </a:xfrm>
          <a:prstGeom prst="rect">
            <a:avLst/>
          </a:prstGeom>
        </p:spPr>
        <p:txBody>
          <a:bodyPr spcFirstLastPara="1" wrap="square" lIns="91425" tIns="91425" rIns="91425" bIns="91425" anchor="t" anchorCtr="0">
            <a:noAutofit/>
          </a:bodyPr>
          <a:lstStyle/>
          <a:p>
            <a:r>
              <a:rPr lang="en-US" sz="3000" b="1" u="sng" dirty="0">
                <a:solidFill>
                  <a:srgbClr val="002060"/>
                </a:solidFill>
                <a:latin typeface="Century Schoolbook" panose="02040604050505020304" pitchFamily="18" charset="0"/>
              </a:rPr>
              <a:t>The October 2025 Term, in Three Acts</a:t>
            </a:r>
          </a:p>
        </p:txBody>
      </p:sp>
      <p:sp>
        <p:nvSpPr>
          <p:cNvPr id="61" name="Google Shape;61;p14"/>
          <p:cNvSpPr txBox="1">
            <a:spLocks noGrp="1"/>
          </p:cNvSpPr>
          <p:nvPr>
            <p:ph type="body" idx="1"/>
          </p:nvPr>
        </p:nvSpPr>
        <p:spPr>
          <a:xfrm>
            <a:off x="311700" y="673578"/>
            <a:ext cx="8832300" cy="3464916"/>
          </a:xfrm>
          <a:prstGeom prst="rect">
            <a:avLst/>
          </a:prstGeom>
        </p:spPr>
        <p:txBody>
          <a:bodyPr spcFirstLastPara="1" wrap="square" lIns="91425" tIns="91425" rIns="91425" bIns="91425" anchor="t" anchorCtr="0">
            <a:normAutofit/>
          </a:bodyPr>
          <a:lstStyle/>
          <a:p>
            <a:pPr marL="460375" indent="-454025">
              <a:lnSpc>
                <a:spcPct val="160000"/>
              </a:lnSpc>
              <a:buFont typeface="+mj-lt"/>
              <a:buAutoNum type="romanUcPeriod"/>
              <a:tabLst>
                <a:tab pos="914400" algn="l"/>
              </a:tabLst>
            </a:pPr>
            <a:r>
              <a:rPr lang="en-US" sz="3600" b="1" dirty="0">
                <a:solidFill>
                  <a:schemeClr val="accent1">
                    <a:lumMod val="50000"/>
                  </a:schemeClr>
                </a:solidFill>
                <a:latin typeface="Century Schoolbook" panose="02040604050505020304" pitchFamily="18" charset="0"/>
              </a:rPr>
              <a:t>Just the Facts</a:t>
            </a:r>
          </a:p>
          <a:p>
            <a:pPr marL="460375" indent="-454025">
              <a:lnSpc>
                <a:spcPct val="160000"/>
              </a:lnSpc>
              <a:buFont typeface="+mj-lt"/>
              <a:buAutoNum type="romanUcPeriod"/>
              <a:tabLst>
                <a:tab pos="914400" algn="l"/>
              </a:tabLst>
            </a:pPr>
            <a:r>
              <a:rPr lang="en-US" sz="3600" b="1" dirty="0">
                <a:solidFill>
                  <a:schemeClr val="accent1">
                    <a:lumMod val="50000"/>
                  </a:schemeClr>
                </a:solidFill>
                <a:latin typeface="Century Schoolbook" panose="02040604050505020304" pitchFamily="18" charset="0"/>
              </a:rPr>
              <a:t>The Darker Side of OT2025</a:t>
            </a:r>
          </a:p>
        </p:txBody>
      </p:sp>
    </p:spTree>
    <p:extLst>
      <p:ext uri="{BB962C8B-B14F-4D97-AF65-F5344CB8AC3E}">
        <p14:creationId xmlns:p14="http://schemas.microsoft.com/office/powerpoint/2010/main" val="159694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6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894375"/>
            <a:ext cx="8832300" cy="57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US" sz="3000" b="1" u="sng" dirty="0">
                <a:solidFill>
                  <a:srgbClr val="002060"/>
                </a:solidFill>
                <a:latin typeface="Century Schoolbook" panose="02040604050505020304" pitchFamily="18" charset="0"/>
              </a:rPr>
              <a:t>The </a:t>
            </a:r>
            <a:r>
              <a:rPr lang="en-US" sz="3000" b="1" i="1" u="sng" dirty="0">
                <a:solidFill>
                  <a:srgbClr val="002060"/>
                </a:solidFill>
                <a:latin typeface="Century Schoolbook" panose="02040604050505020304" pitchFamily="18" charset="0"/>
              </a:rPr>
              <a:t>Other</a:t>
            </a:r>
            <a:r>
              <a:rPr lang="en-US" sz="3000" b="1" u="sng" dirty="0">
                <a:solidFill>
                  <a:srgbClr val="002060"/>
                </a:solidFill>
                <a:latin typeface="Century Schoolbook" panose="02040604050505020304" pitchFamily="18" charset="0"/>
              </a:rPr>
              <a:t> Headlines from OT2025…</a:t>
            </a:r>
            <a:endParaRPr lang="en-US" sz="3000" dirty="0"/>
          </a:p>
        </p:txBody>
      </p:sp>
      <p:sp>
        <p:nvSpPr>
          <p:cNvPr id="67" name="Google Shape;67;p15"/>
          <p:cNvSpPr txBox="1">
            <a:spLocks noGrp="1"/>
          </p:cNvSpPr>
          <p:nvPr>
            <p:ph type="body" idx="1"/>
          </p:nvPr>
        </p:nvSpPr>
        <p:spPr>
          <a:xfrm>
            <a:off x="311700" y="1399340"/>
            <a:ext cx="8832300" cy="3478274"/>
          </a:xfrm>
          <a:prstGeom prst="rect">
            <a:avLst/>
          </a:prstGeom>
        </p:spPr>
        <p:txBody>
          <a:bodyPr spcFirstLastPara="1" wrap="square" lIns="91425" tIns="91425" rIns="91425" bIns="91425" anchor="t" anchorCtr="0">
            <a:noAutofit/>
          </a:bodyPr>
          <a:lstStyle/>
          <a:p>
            <a:pPr marL="460375" indent="-401638">
              <a:lnSpc>
                <a:spcPct val="120000"/>
              </a:lnSpc>
              <a:buFont typeface="+mj-lt"/>
              <a:buAutoNum type="arabicPeriod"/>
              <a:tabLst>
                <a:tab pos="169863" algn="l"/>
                <a:tab pos="914400" algn="l"/>
              </a:tabLst>
            </a:pPr>
            <a:r>
              <a:rPr lang="en-US" sz="2500" dirty="0">
                <a:solidFill>
                  <a:schemeClr val="accent1">
                    <a:lumMod val="50000"/>
                  </a:schemeClr>
                </a:solidFill>
                <a:latin typeface="Century Schoolbook" panose="02040604050505020304" pitchFamily="18" charset="0"/>
              </a:rPr>
              <a:t>Lower Court Frustration With the Supreme Court</a:t>
            </a:r>
          </a:p>
          <a:p>
            <a:pPr marL="460375" indent="-401638">
              <a:lnSpc>
                <a:spcPct val="120000"/>
              </a:lnSpc>
              <a:buFont typeface="+mj-lt"/>
              <a:buAutoNum type="arabicPeriod"/>
              <a:tabLst>
                <a:tab pos="169863" algn="l"/>
                <a:tab pos="914400" algn="l"/>
              </a:tabLst>
            </a:pPr>
            <a:r>
              <a:rPr lang="en-US" sz="2500" dirty="0">
                <a:solidFill>
                  <a:schemeClr val="accent1">
                    <a:lumMod val="50000"/>
                  </a:schemeClr>
                </a:solidFill>
                <a:latin typeface="Century Schoolbook" panose="02040604050505020304" pitchFamily="18" charset="0"/>
              </a:rPr>
              <a:t>The Court’s Silence About the Attacks on Lower Courts</a:t>
            </a:r>
          </a:p>
          <a:p>
            <a:pPr marL="460375" indent="-401638">
              <a:lnSpc>
                <a:spcPct val="120000"/>
              </a:lnSpc>
              <a:buFont typeface="+mj-lt"/>
              <a:buAutoNum type="arabicPeriod"/>
              <a:tabLst>
                <a:tab pos="169863" algn="l"/>
                <a:tab pos="914400" algn="l"/>
              </a:tabLst>
            </a:pPr>
            <a:r>
              <a:rPr lang="en-US" sz="2500" dirty="0">
                <a:solidFill>
                  <a:schemeClr val="accent1">
                    <a:lumMod val="50000"/>
                  </a:schemeClr>
                </a:solidFill>
                <a:latin typeface="Century Schoolbook" panose="02040604050505020304" pitchFamily="18" charset="0"/>
              </a:rPr>
              <a:t>The New Non-Disclosure Agreements</a:t>
            </a:r>
          </a:p>
          <a:p>
            <a:pPr marL="460375" indent="-401638">
              <a:lnSpc>
                <a:spcPct val="120000"/>
              </a:lnSpc>
              <a:buFont typeface="+mj-lt"/>
              <a:buAutoNum type="arabicPeriod"/>
              <a:tabLst>
                <a:tab pos="169863" algn="l"/>
                <a:tab pos="914400" algn="l"/>
              </a:tabLst>
            </a:pPr>
            <a:r>
              <a:rPr lang="en-US" sz="2500" dirty="0">
                <a:solidFill>
                  <a:schemeClr val="accent1">
                    <a:lumMod val="50000"/>
                  </a:schemeClr>
                </a:solidFill>
                <a:latin typeface="Century Schoolbook" panose="02040604050505020304" pitchFamily="18" charset="0"/>
                <a:sym typeface="Wingdings" panose="05000000000000000000" pitchFamily="2" charset="2"/>
              </a:rPr>
              <a:t>The Leak of the Clean Power Plan Memos</a:t>
            </a:r>
            <a:endParaRPr lang="en-US" sz="2500" dirty="0">
              <a:solidFill>
                <a:schemeClr val="accent1">
                  <a:lumMod val="50000"/>
                </a:schemeClr>
              </a:solidFill>
              <a:latin typeface="Century Schoolbook" panose="02040604050505020304" pitchFamily="18" charset="0"/>
            </a:endParaRPr>
          </a:p>
          <a:p>
            <a:pPr marL="460375" indent="-401638">
              <a:lnSpc>
                <a:spcPct val="120000"/>
              </a:lnSpc>
              <a:buFont typeface="+mj-lt"/>
              <a:buAutoNum type="arabicPeriod"/>
              <a:tabLst>
                <a:tab pos="169863" algn="l"/>
                <a:tab pos="914400" algn="l"/>
              </a:tabLst>
            </a:pPr>
            <a:r>
              <a:rPr lang="en-US" sz="2500" dirty="0">
                <a:solidFill>
                  <a:schemeClr val="accent1">
                    <a:lumMod val="50000"/>
                  </a:schemeClr>
                </a:solidFill>
                <a:latin typeface="Century Schoolbook" panose="02040604050505020304" pitchFamily="18" charset="0"/>
              </a:rPr>
              <a:t>Justices Attacking Each Other in Public </a:t>
            </a:r>
            <a:br>
              <a:rPr lang="en-US" sz="2500" dirty="0">
                <a:solidFill>
                  <a:schemeClr val="accent1">
                    <a:lumMod val="50000"/>
                  </a:schemeClr>
                </a:solidFill>
                <a:latin typeface="Century Schoolbook" panose="02040604050505020304" pitchFamily="18" charset="0"/>
              </a:rPr>
            </a:br>
            <a:r>
              <a:rPr lang="en-US" sz="2500" dirty="0">
                <a:solidFill>
                  <a:schemeClr val="accent1">
                    <a:lumMod val="50000"/>
                  </a:schemeClr>
                </a:solidFill>
                <a:latin typeface="Century Schoolbook" panose="02040604050505020304" pitchFamily="18" charset="0"/>
              </a:rPr>
              <a:t>(Sotomayor </a:t>
            </a:r>
            <a:r>
              <a:rPr lang="en-US" sz="2500" dirty="0">
                <a:solidFill>
                  <a:schemeClr val="accent1">
                    <a:lumMod val="50000"/>
                  </a:schemeClr>
                </a:solidFill>
                <a:latin typeface="Century Schoolbook" panose="02040604050505020304" pitchFamily="18" charset="0"/>
                <a:sym typeface="Wingdings" panose="05000000000000000000" pitchFamily="2" charset="2"/>
              </a:rPr>
              <a:t> Kavanaugh)</a:t>
            </a:r>
          </a:p>
          <a:p>
            <a:pPr marL="460375" indent="-401638">
              <a:lnSpc>
                <a:spcPct val="120000"/>
              </a:lnSpc>
              <a:buFont typeface="+mj-lt"/>
              <a:buAutoNum type="arabicPeriod"/>
              <a:tabLst>
                <a:tab pos="169863" algn="l"/>
                <a:tab pos="914400" algn="l"/>
              </a:tabLst>
            </a:pPr>
            <a:r>
              <a:rPr lang="en-US" sz="2500" dirty="0">
                <a:solidFill>
                  <a:schemeClr val="accent1">
                    <a:lumMod val="50000"/>
                  </a:schemeClr>
                </a:solidFill>
                <a:latin typeface="Century Schoolbook" panose="02040604050505020304" pitchFamily="18" charset="0"/>
                <a:sym typeface="Wingdings" panose="05000000000000000000" pitchFamily="2" charset="2"/>
              </a:rPr>
              <a:t>Justices Giving … Eye-Opening Speeches</a:t>
            </a:r>
            <a:br>
              <a:rPr lang="en-US" sz="2500" dirty="0">
                <a:solidFill>
                  <a:schemeClr val="accent1">
                    <a:lumMod val="50000"/>
                  </a:schemeClr>
                </a:solidFill>
                <a:latin typeface="Century Schoolbook" panose="02040604050505020304" pitchFamily="18" charset="0"/>
                <a:sym typeface="Wingdings" panose="05000000000000000000" pitchFamily="2" charset="2"/>
              </a:rPr>
            </a:br>
            <a:r>
              <a:rPr lang="en-US" sz="2500" dirty="0">
                <a:solidFill>
                  <a:schemeClr val="accent1">
                    <a:lumMod val="50000"/>
                  </a:schemeClr>
                </a:solidFill>
                <a:latin typeface="Century Schoolbook" panose="02040604050505020304" pitchFamily="18" charset="0"/>
                <a:sym typeface="Wingdings" panose="05000000000000000000" pitchFamily="2" charset="2"/>
              </a:rPr>
              <a:t>(Jackson @ Yale; Thomas @ the University of Texas)</a:t>
            </a:r>
          </a:p>
        </p:txBody>
      </p:sp>
    </p:spTree>
    <p:extLst>
      <p:ext uri="{BB962C8B-B14F-4D97-AF65-F5344CB8AC3E}">
        <p14:creationId xmlns:p14="http://schemas.microsoft.com/office/powerpoint/2010/main" val="429261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67" name="Google Shape;67;p15"/>
          <p:cNvSpPr txBox="1">
            <a:spLocks noGrp="1"/>
          </p:cNvSpPr>
          <p:nvPr>
            <p:ph type="body" idx="1"/>
          </p:nvPr>
        </p:nvSpPr>
        <p:spPr>
          <a:xfrm>
            <a:off x="311700" y="822165"/>
            <a:ext cx="8832300" cy="3478274"/>
          </a:xfrm>
          <a:prstGeom prst="rect">
            <a:avLst/>
          </a:prstGeom>
        </p:spPr>
        <p:txBody>
          <a:bodyPr spcFirstLastPara="1" wrap="square" lIns="91425" tIns="91425" rIns="91425" bIns="91425" anchor="t" anchorCtr="0">
            <a:noAutofit/>
          </a:bodyPr>
          <a:lstStyle/>
          <a:p>
            <a:pPr marL="0" indent="0">
              <a:lnSpc>
                <a:spcPct val="120000"/>
              </a:lnSpc>
              <a:buNone/>
              <a:tabLst>
                <a:tab pos="914400" algn="l"/>
              </a:tabLst>
            </a:pPr>
            <a:r>
              <a:rPr lang="en-US" sz="2800" b="1" u="sng" dirty="0">
                <a:solidFill>
                  <a:srgbClr val="002060"/>
                </a:solidFill>
                <a:latin typeface="Century Schoolbook" panose="02040604050505020304" pitchFamily="18" charset="0"/>
              </a:rPr>
              <a:t>From the </a:t>
            </a:r>
            <a:r>
              <a:rPr lang="en-US" sz="2800" b="1" i="1" u="sng" dirty="0">
                <a:solidFill>
                  <a:srgbClr val="002060"/>
                </a:solidFill>
                <a:latin typeface="Century Schoolbook" panose="02040604050505020304" pitchFamily="18" charset="0"/>
              </a:rPr>
              <a:t>New York Times </a:t>
            </a:r>
            <a:r>
              <a:rPr lang="en-US" sz="2800" b="1" u="sng" dirty="0">
                <a:solidFill>
                  <a:srgbClr val="002060"/>
                </a:solidFill>
                <a:latin typeface="Century Schoolbook" panose="02040604050505020304" pitchFamily="18" charset="0"/>
              </a:rPr>
              <a:t>(October 11)</a:t>
            </a:r>
            <a:r>
              <a:rPr lang="en-US" sz="2800" dirty="0">
                <a:solidFill>
                  <a:srgbClr val="002060"/>
                </a:solidFill>
                <a:latin typeface="Century Schoolbook" panose="02040604050505020304" pitchFamily="18" charset="0"/>
              </a:rPr>
              <a:t>: “In interviews, federal judges called the Supreme Court’s emergency orders ‘</a:t>
            </a:r>
            <a:r>
              <a:rPr lang="en-US" sz="2800" dirty="0">
                <a:solidFill>
                  <a:srgbClr val="002060"/>
                </a:solidFill>
                <a:highlight>
                  <a:srgbClr val="FFFF00"/>
                </a:highlight>
                <a:latin typeface="Century Schoolbook" panose="02040604050505020304" pitchFamily="18" charset="0"/>
              </a:rPr>
              <a:t>mystical</a:t>
            </a:r>
            <a:r>
              <a:rPr lang="en-US" sz="2800" dirty="0">
                <a:solidFill>
                  <a:srgbClr val="002060"/>
                </a:solidFill>
                <a:latin typeface="Century Schoolbook" panose="02040604050505020304" pitchFamily="18" charset="0"/>
              </a:rPr>
              <a:t>,’ ‘</a:t>
            </a:r>
            <a:r>
              <a:rPr lang="en-US" sz="2800" dirty="0">
                <a:solidFill>
                  <a:srgbClr val="002060"/>
                </a:solidFill>
                <a:highlight>
                  <a:srgbClr val="FFFF00"/>
                </a:highlight>
                <a:latin typeface="Century Schoolbook" panose="02040604050505020304" pitchFamily="18" charset="0"/>
              </a:rPr>
              <a:t>overly blunt</a:t>
            </a:r>
            <a:r>
              <a:rPr lang="en-US" sz="2800" dirty="0">
                <a:solidFill>
                  <a:srgbClr val="002060"/>
                </a:solidFill>
                <a:latin typeface="Century Schoolbook" panose="02040604050505020304" pitchFamily="18" charset="0"/>
              </a:rPr>
              <a:t>,’ ‘</a:t>
            </a:r>
            <a:r>
              <a:rPr lang="en-US" sz="2800" dirty="0">
                <a:solidFill>
                  <a:srgbClr val="002060"/>
                </a:solidFill>
                <a:highlight>
                  <a:srgbClr val="FFFF00"/>
                </a:highlight>
                <a:latin typeface="Century Schoolbook" panose="02040604050505020304" pitchFamily="18" charset="0"/>
              </a:rPr>
              <a:t>incredibly demoralizing and troubling</a:t>
            </a:r>
            <a:r>
              <a:rPr lang="en-US" sz="2800" dirty="0">
                <a:solidFill>
                  <a:srgbClr val="002060"/>
                </a:solidFill>
                <a:latin typeface="Century Schoolbook" panose="02040604050505020304" pitchFamily="18" charset="0"/>
              </a:rPr>
              <a:t>’ and ‘</a:t>
            </a:r>
            <a:r>
              <a:rPr lang="en-US" sz="2800" dirty="0">
                <a:solidFill>
                  <a:srgbClr val="002060"/>
                </a:solidFill>
                <a:highlight>
                  <a:srgbClr val="FFFF00"/>
                </a:highlight>
                <a:latin typeface="Century Schoolbook" panose="02040604050505020304" pitchFamily="18" charset="0"/>
              </a:rPr>
              <a:t>a slap in the face to the district courts</a:t>
            </a:r>
            <a:r>
              <a:rPr lang="en-US" sz="2800" dirty="0">
                <a:solidFill>
                  <a:srgbClr val="002060"/>
                </a:solidFill>
                <a:latin typeface="Century Schoolbook" panose="02040604050505020304" pitchFamily="18" charset="0"/>
              </a:rPr>
              <a:t>.’ One judge compared their district’s current relationship with the Supreme Court to ‘</a:t>
            </a:r>
            <a:r>
              <a:rPr lang="en-US" sz="2800" dirty="0">
                <a:solidFill>
                  <a:srgbClr val="002060"/>
                </a:solidFill>
                <a:highlight>
                  <a:srgbClr val="FFFF00"/>
                </a:highlight>
                <a:latin typeface="Century Schoolbook" panose="02040604050505020304" pitchFamily="18" charset="0"/>
              </a:rPr>
              <a:t>a war zone</a:t>
            </a:r>
            <a:r>
              <a:rPr lang="en-US" sz="2800" dirty="0">
                <a:solidFill>
                  <a:srgbClr val="002060"/>
                </a:solidFill>
                <a:latin typeface="Century Schoolbook" panose="02040604050505020304" pitchFamily="18" charset="0"/>
              </a:rPr>
              <a:t>.’ Another said the courts were in the midst of a ‘</a:t>
            </a:r>
            <a:r>
              <a:rPr lang="en-US" sz="2800" dirty="0">
                <a:solidFill>
                  <a:srgbClr val="002060"/>
                </a:solidFill>
                <a:highlight>
                  <a:srgbClr val="FFFF00"/>
                </a:highlight>
                <a:latin typeface="Century Schoolbook" panose="02040604050505020304" pitchFamily="18" charset="0"/>
              </a:rPr>
              <a:t>judicial crisis</a:t>
            </a:r>
            <a:r>
              <a:rPr lang="en-US" sz="2800" dirty="0">
                <a:solidFill>
                  <a:srgbClr val="002060"/>
                </a:solidFill>
                <a:latin typeface="Century Schoolbook" panose="02040604050505020304" pitchFamily="18" charset="0"/>
              </a:rPr>
              <a:t>.’”</a:t>
            </a:r>
            <a:endParaRPr lang="en-US" sz="2500" dirty="0">
              <a:solidFill>
                <a:srgbClr val="002060"/>
              </a:solidFill>
              <a:latin typeface="Century Schoolbook" panose="02040604050505020304" pitchFamily="18" charset="0"/>
            </a:endParaRPr>
          </a:p>
        </p:txBody>
      </p:sp>
    </p:spTree>
    <p:extLst>
      <p:ext uri="{BB962C8B-B14F-4D97-AF65-F5344CB8AC3E}">
        <p14:creationId xmlns:p14="http://schemas.microsoft.com/office/powerpoint/2010/main" val="4188630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894375"/>
            <a:ext cx="8832300" cy="57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US" sz="2900" b="1" u="sng" dirty="0">
                <a:solidFill>
                  <a:srgbClr val="002060"/>
                </a:solidFill>
                <a:latin typeface="Century Schoolbook" panose="02040604050505020304" pitchFamily="18" charset="0"/>
              </a:rPr>
              <a:t>Attacks on the Courts … from the Executive</a:t>
            </a:r>
            <a:endParaRPr sz="2900" dirty="0"/>
          </a:p>
        </p:txBody>
      </p:sp>
      <p:sp>
        <p:nvSpPr>
          <p:cNvPr id="67" name="Google Shape;67;p15"/>
          <p:cNvSpPr txBox="1">
            <a:spLocks noGrp="1"/>
          </p:cNvSpPr>
          <p:nvPr>
            <p:ph type="body" idx="1"/>
          </p:nvPr>
        </p:nvSpPr>
        <p:spPr>
          <a:xfrm>
            <a:off x="0" y="1399339"/>
            <a:ext cx="9144000" cy="3672825"/>
          </a:xfrm>
          <a:prstGeom prst="rect">
            <a:avLst/>
          </a:prstGeom>
        </p:spPr>
        <p:txBody>
          <a:bodyPr spcFirstLastPara="1" wrap="square" lIns="91425" tIns="91425" rIns="91425" bIns="91425" anchor="t" anchorCtr="0">
            <a:noAutofit/>
          </a:bodyPr>
          <a:lstStyle/>
          <a:p>
            <a:pPr marL="628650" indent="-457200">
              <a:lnSpc>
                <a:spcPct val="114000"/>
              </a:lnSpc>
              <a:spcAft>
                <a:spcPts val="600"/>
              </a:spcAft>
              <a:buFont typeface="+mj-lt"/>
              <a:buAutoNum type="arabicPeriod"/>
            </a:pPr>
            <a:r>
              <a:rPr lang="en-US" sz="2400" dirty="0">
                <a:solidFill>
                  <a:schemeClr val="accent1">
                    <a:lumMod val="50000"/>
                  </a:schemeClr>
                </a:solidFill>
                <a:latin typeface="Century Schoolbook" panose="02040604050505020304" pitchFamily="18" charset="0"/>
                <a:ea typeface="Cambria" panose="02040503050406030204" pitchFamily="18" charset="0"/>
                <a:cs typeface="Segoe UI" panose="020B0502040204020203" pitchFamily="34" charset="0"/>
              </a:rPr>
              <a:t>President Trump has called for the impeachment of judges who rule against him (with help from Senate Judiciary);</a:t>
            </a:r>
          </a:p>
          <a:p>
            <a:pPr marL="628650" indent="-457200">
              <a:lnSpc>
                <a:spcPct val="114000"/>
              </a:lnSpc>
              <a:spcAft>
                <a:spcPts val="600"/>
              </a:spcAft>
              <a:buFont typeface="+mj-lt"/>
              <a:buAutoNum type="arabicPeriod"/>
            </a:pPr>
            <a:r>
              <a:rPr lang="en-US" sz="2400" dirty="0">
                <a:solidFill>
                  <a:schemeClr val="accent1">
                    <a:lumMod val="50000"/>
                  </a:schemeClr>
                </a:solidFill>
                <a:latin typeface="Century Schoolbook" panose="02040604050505020304" pitchFamily="18" charset="0"/>
                <a:ea typeface="Cambria" panose="02040503050406030204" pitchFamily="18" charset="0"/>
                <a:cs typeface="Segoe UI" panose="020B0502040204020203" pitchFamily="34" charset="0"/>
              </a:rPr>
              <a:t>Then-Attorney General Bondi filed a (frivolous) judicial misconduct complaint against a sitting judge;</a:t>
            </a:r>
          </a:p>
          <a:p>
            <a:pPr marL="628650" indent="-457200">
              <a:lnSpc>
                <a:spcPct val="114000"/>
              </a:lnSpc>
              <a:spcAft>
                <a:spcPts val="600"/>
              </a:spcAft>
              <a:buFont typeface="+mj-lt"/>
              <a:buAutoNum type="arabicPeriod"/>
            </a:pPr>
            <a:r>
              <a:rPr lang="en-US" sz="2400" dirty="0">
                <a:solidFill>
                  <a:schemeClr val="accent1">
                    <a:lumMod val="50000"/>
                  </a:schemeClr>
                </a:solidFill>
                <a:latin typeface="Century Schoolbook" panose="02040604050505020304" pitchFamily="18" charset="0"/>
                <a:ea typeface="Cambria" panose="02040503050406030204" pitchFamily="18" charset="0"/>
                <a:cs typeface="Segoe UI" panose="020B0502040204020203" pitchFamily="34" charset="0"/>
              </a:rPr>
              <a:t>Then-Deputy Attorney General Blanche has described DOJ as being “at war” with the federal courts;</a:t>
            </a:r>
          </a:p>
          <a:p>
            <a:pPr marL="628650" indent="-457200">
              <a:lnSpc>
                <a:spcPct val="114000"/>
              </a:lnSpc>
              <a:spcAft>
                <a:spcPts val="600"/>
              </a:spcAft>
              <a:buFont typeface="+mj-lt"/>
              <a:buAutoNum type="arabicPeriod"/>
            </a:pPr>
            <a:r>
              <a:rPr lang="en-US" sz="2400" dirty="0">
                <a:solidFill>
                  <a:schemeClr val="accent1">
                    <a:lumMod val="50000"/>
                  </a:schemeClr>
                </a:solidFill>
                <a:latin typeface="Century Schoolbook" panose="02040604050505020304" pitchFamily="18" charset="0"/>
                <a:ea typeface="Cambria" panose="02040503050406030204" pitchFamily="18" charset="0"/>
                <a:cs typeface="Segoe UI" panose="020B0502040204020203" pitchFamily="34" charset="0"/>
              </a:rPr>
              <a:t>Stephen Miller regularly claims that judges who rule against Trump are part of a “legal insurrection.”</a:t>
            </a:r>
          </a:p>
        </p:txBody>
      </p:sp>
    </p:spTree>
    <p:extLst>
      <p:ext uri="{BB962C8B-B14F-4D97-AF65-F5344CB8AC3E}">
        <p14:creationId xmlns:p14="http://schemas.microsoft.com/office/powerpoint/2010/main" val="398688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67" name="Google Shape;67;p15"/>
          <p:cNvSpPr txBox="1">
            <a:spLocks noGrp="1"/>
          </p:cNvSpPr>
          <p:nvPr>
            <p:ph type="body" idx="1"/>
          </p:nvPr>
        </p:nvSpPr>
        <p:spPr>
          <a:xfrm>
            <a:off x="77821" y="841620"/>
            <a:ext cx="9066179" cy="3478274"/>
          </a:xfrm>
          <a:prstGeom prst="rect">
            <a:avLst/>
          </a:prstGeom>
        </p:spPr>
        <p:txBody>
          <a:bodyPr spcFirstLastPara="1" wrap="square" lIns="91425" tIns="91425" rIns="91425" bIns="91425" anchor="t" anchorCtr="0">
            <a:noAutofit/>
          </a:bodyPr>
          <a:lstStyle/>
          <a:p>
            <a:pPr marL="0" indent="0">
              <a:lnSpc>
                <a:spcPct val="120000"/>
              </a:lnSpc>
              <a:buNone/>
              <a:tabLst>
                <a:tab pos="914400" algn="l"/>
              </a:tabLst>
            </a:pPr>
            <a:r>
              <a:rPr lang="en-US" sz="2400" b="1" u="sng" dirty="0">
                <a:solidFill>
                  <a:srgbClr val="002060"/>
                </a:solidFill>
                <a:latin typeface="Century Schoolbook" panose="02040604050505020304" pitchFamily="18" charset="0"/>
              </a:rPr>
              <a:t>Acting AG Blanche (11/7/25)</a:t>
            </a:r>
            <a:r>
              <a:rPr lang="en-US" sz="2400" dirty="0">
                <a:solidFill>
                  <a:srgbClr val="002060"/>
                </a:solidFill>
                <a:latin typeface="Century Schoolbook" panose="02040604050505020304" pitchFamily="18" charset="0"/>
              </a:rPr>
              <a:t>: “There’s a group of judges that are repeat players, and that’s obviously not by happenstance, that’s intentional, and it’s a war, man. . . . We need you, because it is a war, and it’s something we will not win unless we keep on fighting. It’s hard to get the media, it’s hard to get the American people to focus on what a travesty it is when you have an individual judge be able to stop an entire operation or an entire administrative policy that’s constitutional and allowed just because he or she chooses to do so. So, it’s a war.”</a:t>
            </a:r>
          </a:p>
        </p:txBody>
      </p:sp>
    </p:spTree>
    <p:extLst>
      <p:ext uri="{BB962C8B-B14F-4D97-AF65-F5344CB8AC3E}">
        <p14:creationId xmlns:p14="http://schemas.microsoft.com/office/powerpoint/2010/main" val="1682326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894375"/>
            <a:ext cx="8832300" cy="57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US" sz="3000" b="1" u="sng" dirty="0">
                <a:solidFill>
                  <a:srgbClr val="002060"/>
                </a:solidFill>
                <a:latin typeface="Century Schoolbook" panose="02040604050505020304" pitchFamily="18" charset="0"/>
              </a:rPr>
              <a:t>Aggrandizing Lower Courts</a:t>
            </a:r>
            <a:endParaRPr lang="en-US" sz="3000" dirty="0"/>
          </a:p>
        </p:txBody>
      </p:sp>
      <p:sp>
        <p:nvSpPr>
          <p:cNvPr id="67" name="Google Shape;67;p15"/>
          <p:cNvSpPr txBox="1">
            <a:spLocks noGrp="1"/>
          </p:cNvSpPr>
          <p:nvPr>
            <p:ph type="body" idx="1"/>
          </p:nvPr>
        </p:nvSpPr>
        <p:spPr>
          <a:xfrm>
            <a:off x="311700" y="1399340"/>
            <a:ext cx="8832300" cy="3478274"/>
          </a:xfrm>
          <a:prstGeom prst="rect">
            <a:avLst/>
          </a:prstGeom>
        </p:spPr>
        <p:txBody>
          <a:bodyPr spcFirstLastPara="1" wrap="square" lIns="91425" tIns="91425" rIns="91425" bIns="91425" anchor="t" anchorCtr="0">
            <a:noAutofit/>
          </a:bodyPr>
          <a:lstStyle/>
          <a:p>
            <a:pPr marL="514350" indent="-514350">
              <a:lnSpc>
                <a:spcPct val="120000"/>
              </a:lnSpc>
              <a:buFont typeface="+mj-lt"/>
              <a:buAutoNum type="arabicPeriod"/>
              <a:tabLst>
                <a:tab pos="914400" algn="l"/>
              </a:tabLst>
            </a:pPr>
            <a:r>
              <a:rPr lang="en-US" sz="2500" b="1" i="1" u="sng" dirty="0">
                <a:solidFill>
                  <a:schemeClr val="accent1">
                    <a:lumMod val="50000"/>
                  </a:schemeClr>
                </a:solidFill>
                <a:latin typeface="Century Schoolbook" panose="02040604050505020304" pitchFamily="18" charset="0"/>
              </a:rPr>
              <a:t>Abbott </a:t>
            </a:r>
            <a:r>
              <a:rPr lang="en-US" sz="2500" b="1" u="sng" dirty="0">
                <a:solidFill>
                  <a:schemeClr val="accent1">
                    <a:lumMod val="50000"/>
                  </a:schemeClr>
                </a:solidFill>
                <a:latin typeface="Century Schoolbook" panose="02040604050505020304" pitchFamily="18" charset="0"/>
              </a:rPr>
              <a:t>v. </a:t>
            </a:r>
            <a:r>
              <a:rPr lang="en-US" sz="2500" b="1" i="1" u="sng" dirty="0">
                <a:solidFill>
                  <a:schemeClr val="accent1">
                    <a:lumMod val="50000"/>
                  </a:schemeClr>
                </a:solidFill>
                <a:latin typeface="Century Schoolbook" panose="02040604050505020304" pitchFamily="18" charset="0"/>
              </a:rPr>
              <a:t>LULAC</a:t>
            </a:r>
            <a:r>
              <a:rPr lang="en-US" sz="2500" dirty="0">
                <a:solidFill>
                  <a:schemeClr val="accent1">
                    <a:lumMod val="50000"/>
                  </a:schemeClr>
                </a:solidFill>
                <a:latin typeface="Century Schoolbook" panose="02040604050505020304" pitchFamily="18" charset="0"/>
              </a:rPr>
              <a:t>: Majority runs right over detailed district court fact-finding about racial gerrymandering;</a:t>
            </a:r>
          </a:p>
          <a:p>
            <a:pPr marL="514350" indent="-514350">
              <a:lnSpc>
                <a:spcPct val="120000"/>
              </a:lnSpc>
              <a:buFont typeface="+mj-lt"/>
              <a:buAutoNum type="arabicPeriod"/>
              <a:tabLst>
                <a:tab pos="914400" algn="l"/>
              </a:tabLst>
            </a:pPr>
            <a:r>
              <a:rPr lang="en-US" sz="2500" b="1" i="1" u="sng" dirty="0" err="1">
                <a:solidFill>
                  <a:schemeClr val="accent1">
                    <a:lumMod val="50000"/>
                  </a:schemeClr>
                </a:solidFill>
                <a:latin typeface="Century Schoolbook" panose="02040604050505020304" pitchFamily="18" charset="0"/>
              </a:rPr>
              <a:t>Malliotakis</a:t>
            </a:r>
            <a:r>
              <a:rPr lang="en-US" sz="2500" b="1" i="1" u="sng" dirty="0">
                <a:solidFill>
                  <a:schemeClr val="accent1">
                    <a:lumMod val="50000"/>
                  </a:schemeClr>
                </a:solidFill>
                <a:latin typeface="Century Schoolbook" panose="02040604050505020304" pitchFamily="18" charset="0"/>
              </a:rPr>
              <a:t> </a:t>
            </a:r>
            <a:r>
              <a:rPr lang="en-US" sz="2500" b="1" u="sng" dirty="0">
                <a:solidFill>
                  <a:schemeClr val="accent1">
                    <a:lumMod val="50000"/>
                  </a:schemeClr>
                </a:solidFill>
                <a:latin typeface="Century Schoolbook" panose="02040604050505020304" pitchFamily="18" charset="0"/>
              </a:rPr>
              <a:t>v. </a:t>
            </a:r>
            <a:r>
              <a:rPr lang="en-US" sz="2500" b="1" i="1" u="sng" dirty="0">
                <a:solidFill>
                  <a:schemeClr val="accent1">
                    <a:lumMod val="50000"/>
                  </a:schemeClr>
                </a:solidFill>
                <a:latin typeface="Century Schoolbook" panose="02040604050505020304" pitchFamily="18" charset="0"/>
              </a:rPr>
              <a:t>Williams</a:t>
            </a:r>
            <a:r>
              <a:rPr lang="en-US" sz="2500" dirty="0">
                <a:solidFill>
                  <a:schemeClr val="accent1">
                    <a:lumMod val="50000"/>
                  </a:schemeClr>
                </a:solidFill>
                <a:latin typeface="Century Schoolbook" panose="02040604050505020304" pitchFamily="18" charset="0"/>
              </a:rPr>
              <a:t>: For the first time … ever, majority grants emergency relief to block a state trial court ruling </a:t>
            </a:r>
            <a:r>
              <a:rPr lang="en-US" sz="2500" b="1" i="1" dirty="0">
                <a:solidFill>
                  <a:schemeClr val="accent1">
                    <a:lumMod val="50000"/>
                  </a:schemeClr>
                </a:solidFill>
                <a:latin typeface="Century Schoolbook" panose="02040604050505020304" pitchFamily="18" charset="0"/>
              </a:rPr>
              <a:t>before</a:t>
            </a:r>
            <a:r>
              <a:rPr lang="en-US" sz="2500" dirty="0">
                <a:solidFill>
                  <a:schemeClr val="accent1">
                    <a:lumMod val="50000"/>
                  </a:schemeClr>
                </a:solidFill>
                <a:latin typeface="Century Schoolbook" panose="02040604050505020304" pitchFamily="18" charset="0"/>
              </a:rPr>
              <a:t> state supreme court had a chance to consider emergency relief on the merits;</a:t>
            </a:r>
          </a:p>
          <a:p>
            <a:pPr marL="514350" indent="-514350">
              <a:lnSpc>
                <a:spcPct val="120000"/>
              </a:lnSpc>
              <a:buFont typeface="+mj-lt"/>
              <a:buAutoNum type="arabicPeriod"/>
              <a:tabLst>
                <a:tab pos="914400" algn="l"/>
              </a:tabLst>
            </a:pPr>
            <a:r>
              <a:rPr lang="en-US" sz="2500" dirty="0">
                <a:solidFill>
                  <a:schemeClr val="accent1">
                    <a:lumMod val="50000"/>
                  </a:schemeClr>
                </a:solidFill>
                <a:latin typeface="Century Schoolbook" panose="02040604050505020304" pitchFamily="18" charset="0"/>
              </a:rPr>
              <a:t>Five different cases with grants of certiorari before judgment (</a:t>
            </a:r>
            <a:r>
              <a:rPr lang="en-US" sz="2500" b="1" u="sng" dirty="0">
                <a:solidFill>
                  <a:schemeClr val="accent1">
                    <a:lumMod val="50000"/>
                  </a:schemeClr>
                </a:solidFill>
                <a:latin typeface="Century Schoolbook" panose="02040604050505020304" pitchFamily="18" charset="0"/>
              </a:rPr>
              <a:t>26</a:t>
            </a:r>
            <a:r>
              <a:rPr lang="en-US" sz="2500" dirty="0">
                <a:solidFill>
                  <a:schemeClr val="accent1">
                    <a:lumMod val="50000"/>
                  </a:schemeClr>
                </a:solidFill>
                <a:latin typeface="Century Schoolbook" panose="02040604050505020304" pitchFamily="18" charset="0"/>
              </a:rPr>
              <a:t> since 2/2019 after </a:t>
            </a:r>
            <a:r>
              <a:rPr lang="en-US" sz="2500" b="1" dirty="0">
                <a:solidFill>
                  <a:schemeClr val="accent1">
                    <a:lumMod val="50000"/>
                  </a:schemeClr>
                </a:solidFill>
                <a:latin typeface="Century Schoolbook" panose="02040604050505020304" pitchFamily="18" charset="0"/>
              </a:rPr>
              <a:t>0</a:t>
            </a:r>
            <a:r>
              <a:rPr lang="en-US" sz="2500" dirty="0">
                <a:solidFill>
                  <a:schemeClr val="accent1">
                    <a:lumMod val="50000"/>
                  </a:schemeClr>
                </a:solidFill>
                <a:latin typeface="Century Schoolbook" panose="02040604050505020304" pitchFamily="18" charset="0"/>
              </a:rPr>
              <a:t> from 8/2004–2/2019).</a:t>
            </a:r>
          </a:p>
        </p:txBody>
      </p:sp>
    </p:spTree>
    <p:extLst>
      <p:ext uri="{BB962C8B-B14F-4D97-AF65-F5344CB8AC3E}">
        <p14:creationId xmlns:p14="http://schemas.microsoft.com/office/powerpoint/2010/main" val="236711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166168"/>
            <a:ext cx="8832300" cy="572700"/>
          </a:xfrm>
          <a:prstGeom prst="rect">
            <a:avLst/>
          </a:prstGeom>
        </p:spPr>
        <p:txBody>
          <a:bodyPr spcFirstLastPara="1" wrap="square" lIns="91425" tIns="91425" rIns="91425" bIns="91425" anchor="t" anchorCtr="0">
            <a:noAutofit/>
          </a:bodyPr>
          <a:lstStyle/>
          <a:p>
            <a:r>
              <a:rPr lang="en-US" sz="3000" b="1" u="sng" dirty="0">
                <a:solidFill>
                  <a:srgbClr val="002060"/>
                </a:solidFill>
                <a:latin typeface="Century Schoolbook" panose="02040604050505020304" pitchFamily="18" charset="0"/>
              </a:rPr>
              <a:t>The October 2025 Term, in Three Acts</a:t>
            </a:r>
          </a:p>
        </p:txBody>
      </p:sp>
      <p:sp>
        <p:nvSpPr>
          <p:cNvPr id="61" name="Google Shape;61;p14"/>
          <p:cNvSpPr txBox="1">
            <a:spLocks noGrp="1"/>
          </p:cNvSpPr>
          <p:nvPr>
            <p:ph type="body" idx="1"/>
          </p:nvPr>
        </p:nvSpPr>
        <p:spPr>
          <a:xfrm>
            <a:off x="311700" y="673578"/>
            <a:ext cx="8832300" cy="3464916"/>
          </a:xfrm>
          <a:prstGeom prst="rect">
            <a:avLst/>
          </a:prstGeom>
        </p:spPr>
        <p:txBody>
          <a:bodyPr spcFirstLastPara="1" wrap="square" lIns="91425" tIns="91425" rIns="91425" bIns="91425" anchor="t" anchorCtr="0">
            <a:normAutofit/>
          </a:bodyPr>
          <a:lstStyle/>
          <a:p>
            <a:pPr marL="460375" indent="-454025">
              <a:lnSpc>
                <a:spcPct val="160000"/>
              </a:lnSpc>
              <a:buFont typeface="+mj-lt"/>
              <a:buAutoNum type="romanUcPeriod"/>
              <a:tabLst>
                <a:tab pos="914400" algn="l"/>
              </a:tabLst>
            </a:pPr>
            <a:r>
              <a:rPr lang="en-US" sz="3600" b="1" dirty="0">
                <a:solidFill>
                  <a:schemeClr val="accent1">
                    <a:lumMod val="50000"/>
                  </a:schemeClr>
                </a:solidFill>
                <a:latin typeface="Century Schoolbook" panose="02040604050505020304" pitchFamily="18" charset="0"/>
              </a:rPr>
              <a:t>Just the Facts</a:t>
            </a:r>
          </a:p>
          <a:p>
            <a:pPr marL="460375" indent="-454025">
              <a:lnSpc>
                <a:spcPct val="160000"/>
              </a:lnSpc>
              <a:buFont typeface="+mj-lt"/>
              <a:buAutoNum type="romanUcPeriod"/>
              <a:tabLst>
                <a:tab pos="914400" algn="l"/>
              </a:tabLst>
            </a:pPr>
            <a:r>
              <a:rPr lang="en-US" sz="3600" b="1" dirty="0">
                <a:solidFill>
                  <a:schemeClr val="accent1">
                    <a:lumMod val="50000"/>
                  </a:schemeClr>
                </a:solidFill>
                <a:latin typeface="Century Schoolbook" panose="02040604050505020304" pitchFamily="18" charset="0"/>
              </a:rPr>
              <a:t>The Darker Side of OT2025</a:t>
            </a:r>
          </a:p>
          <a:p>
            <a:pPr marL="460375" indent="-454025">
              <a:lnSpc>
                <a:spcPct val="160000"/>
              </a:lnSpc>
              <a:buFont typeface="+mj-lt"/>
              <a:buAutoNum type="romanUcPeriod"/>
              <a:tabLst>
                <a:tab pos="914400" algn="l"/>
              </a:tabLst>
            </a:pPr>
            <a:r>
              <a:rPr lang="en-US" sz="3600" b="1" dirty="0">
                <a:solidFill>
                  <a:schemeClr val="accent1">
                    <a:lumMod val="50000"/>
                  </a:schemeClr>
                </a:solidFill>
                <a:latin typeface="Century Schoolbook" panose="02040604050505020304" pitchFamily="18" charset="0"/>
              </a:rPr>
              <a:t>The Deeper Tension of OT2025</a:t>
            </a:r>
          </a:p>
        </p:txBody>
      </p:sp>
    </p:spTree>
    <p:extLst>
      <p:ext uri="{BB962C8B-B14F-4D97-AF65-F5344CB8AC3E}">
        <p14:creationId xmlns:p14="http://schemas.microsoft.com/office/powerpoint/2010/main" val="423099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
                                            <p:txEl>
                                              <p:pRg st="1" end="1"/>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6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894375"/>
            <a:ext cx="8832300" cy="57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US" sz="3000" b="1" u="sng" dirty="0">
                <a:solidFill>
                  <a:srgbClr val="002060"/>
                </a:solidFill>
                <a:latin typeface="Century Schoolbook" panose="02040604050505020304" pitchFamily="18" charset="0"/>
              </a:rPr>
              <a:t>How to Understand the Current Court</a:t>
            </a:r>
            <a:endParaRPr lang="en-US" sz="3000" dirty="0"/>
          </a:p>
        </p:txBody>
      </p:sp>
      <p:sp>
        <p:nvSpPr>
          <p:cNvPr id="67" name="Google Shape;67;p15"/>
          <p:cNvSpPr txBox="1">
            <a:spLocks noGrp="1"/>
          </p:cNvSpPr>
          <p:nvPr>
            <p:ph type="body" idx="1"/>
          </p:nvPr>
        </p:nvSpPr>
        <p:spPr>
          <a:xfrm>
            <a:off x="0" y="1399340"/>
            <a:ext cx="9144000" cy="3478274"/>
          </a:xfrm>
          <a:prstGeom prst="rect">
            <a:avLst/>
          </a:prstGeom>
        </p:spPr>
        <p:txBody>
          <a:bodyPr spcFirstLastPara="1" wrap="square" lIns="91425" tIns="91425" rIns="91425" bIns="91425" anchor="t" anchorCtr="0">
            <a:noAutofit/>
          </a:bodyPr>
          <a:lstStyle/>
          <a:p>
            <a:pPr marL="514350" indent="-514350">
              <a:lnSpc>
                <a:spcPct val="120000"/>
              </a:lnSpc>
              <a:buFont typeface="+mj-lt"/>
              <a:buAutoNum type="arabicPeriod"/>
              <a:tabLst>
                <a:tab pos="914400" algn="l"/>
              </a:tabLst>
            </a:pPr>
            <a:r>
              <a:rPr lang="en-US" sz="3300" b="1" dirty="0">
                <a:solidFill>
                  <a:schemeClr val="accent1">
                    <a:lumMod val="50000"/>
                  </a:schemeClr>
                </a:solidFill>
                <a:latin typeface="Century Schoolbook" panose="02040604050505020304" pitchFamily="18" charset="0"/>
              </a:rPr>
              <a:t>The Court and President Trump</a:t>
            </a:r>
          </a:p>
          <a:p>
            <a:pPr marL="514350" indent="-514350">
              <a:lnSpc>
                <a:spcPct val="120000"/>
              </a:lnSpc>
              <a:buFont typeface="+mj-lt"/>
              <a:buAutoNum type="arabicPeriod"/>
              <a:tabLst>
                <a:tab pos="914400" algn="l"/>
              </a:tabLst>
            </a:pPr>
            <a:r>
              <a:rPr lang="en-US" sz="3300" b="1" dirty="0">
                <a:solidFill>
                  <a:schemeClr val="accent1">
                    <a:lumMod val="50000"/>
                  </a:schemeClr>
                </a:solidFill>
                <a:latin typeface="Century Schoolbook" panose="02040604050505020304" pitchFamily="18" charset="0"/>
              </a:rPr>
              <a:t>The Court and Executive Power</a:t>
            </a:r>
          </a:p>
          <a:p>
            <a:pPr marL="514350" indent="-514350">
              <a:lnSpc>
                <a:spcPct val="120000"/>
              </a:lnSpc>
              <a:buFont typeface="+mj-lt"/>
              <a:buAutoNum type="arabicPeriod"/>
              <a:tabLst>
                <a:tab pos="914400" algn="l"/>
              </a:tabLst>
            </a:pPr>
            <a:r>
              <a:rPr lang="en-US" sz="3300" b="1" dirty="0">
                <a:solidFill>
                  <a:schemeClr val="accent1">
                    <a:lumMod val="50000"/>
                  </a:schemeClr>
                </a:solidFill>
                <a:latin typeface="Century Schoolbook" panose="02040604050505020304" pitchFamily="18" charset="0"/>
              </a:rPr>
              <a:t>The Court and Lower Courts</a:t>
            </a:r>
            <a:endParaRPr lang="en-US" sz="2500" dirty="0">
              <a:solidFill>
                <a:schemeClr val="accent1">
                  <a:lumMod val="50000"/>
                </a:schemeClr>
              </a:solidFill>
              <a:latin typeface="Century Schoolbook" panose="02040604050505020304" pitchFamily="18" charset="0"/>
            </a:endParaRPr>
          </a:p>
          <a:p>
            <a:pPr marL="514350" indent="-514350">
              <a:lnSpc>
                <a:spcPct val="120000"/>
              </a:lnSpc>
              <a:tabLst>
                <a:tab pos="914400" algn="l"/>
              </a:tabLst>
            </a:pPr>
            <a:r>
              <a:rPr lang="en-US" sz="2500" dirty="0">
                <a:solidFill>
                  <a:schemeClr val="accent1">
                    <a:lumMod val="50000"/>
                  </a:schemeClr>
                </a:solidFill>
                <a:latin typeface="Century Schoolbook" panose="02040604050505020304" pitchFamily="18" charset="0"/>
              </a:rPr>
              <a:t>The problem arises from how these three phenomena </a:t>
            </a:r>
            <a:r>
              <a:rPr lang="en-US" sz="2500" b="1" i="1" dirty="0">
                <a:solidFill>
                  <a:schemeClr val="accent1">
                    <a:lumMod val="50000"/>
                  </a:schemeClr>
                </a:solidFill>
                <a:highlight>
                  <a:srgbClr val="FFFF00"/>
                </a:highlight>
                <a:latin typeface="Century Schoolbook" panose="02040604050505020304" pitchFamily="18" charset="0"/>
              </a:rPr>
              <a:t>intersect</a:t>
            </a:r>
            <a:r>
              <a:rPr lang="en-US" sz="2500" dirty="0">
                <a:solidFill>
                  <a:schemeClr val="accent1">
                    <a:lumMod val="50000"/>
                  </a:schemeClr>
                </a:solidFill>
                <a:latin typeface="Century Schoolbook" panose="02040604050505020304" pitchFamily="18" charset="0"/>
              </a:rPr>
              <a:t>—how the Court’s behavior is, in some pretty significant ways, kneecapping the ability of </a:t>
            </a:r>
            <a:r>
              <a:rPr lang="en-US" sz="2500" b="1" i="1" dirty="0">
                <a:solidFill>
                  <a:schemeClr val="accent1">
                    <a:lumMod val="50000"/>
                  </a:schemeClr>
                </a:solidFill>
                <a:latin typeface="Century Schoolbook" panose="02040604050505020304" pitchFamily="18" charset="0"/>
              </a:rPr>
              <a:t>lower </a:t>
            </a:r>
            <a:r>
              <a:rPr lang="en-US" sz="2500" dirty="0">
                <a:solidFill>
                  <a:schemeClr val="accent1">
                    <a:lumMod val="50000"/>
                  </a:schemeClr>
                </a:solidFill>
                <a:latin typeface="Century Schoolbook" panose="02040604050505020304" pitchFamily="18" charset="0"/>
              </a:rPr>
              <a:t>courts to push back against </a:t>
            </a:r>
            <a:r>
              <a:rPr lang="en-US" sz="2500" b="1" u="sng" dirty="0">
                <a:solidFill>
                  <a:schemeClr val="accent1">
                    <a:lumMod val="50000"/>
                  </a:schemeClr>
                </a:solidFill>
                <a:highlight>
                  <a:srgbClr val="FFFF00"/>
                </a:highlight>
                <a:latin typeface="Century Schoolbook" panose="02040604050505020304" pitchFamily="18" charset="0"/>
              </a:rPr>
              <a:t>a lot of</a:t>
            </a:r>
            <a:r>
              <a:rPr lang="en-US" sz="2500" b="1" dirty="0">
                <a:solidFill>
                  <a:schemeClr val="accent1">
                    <a:lumMod val="50000"/>
                  </a:schemeClr>
                </a:solidFill>
                <a:latin typeface="Century Schoolbook" panose="02040604050505020304" pitchFamily="18" charset="0"/>
              </a:rPr>
              <a:t> </a:t>
            </a:r>
            <a:r>
              <a:rPr lang="en-US" sz="2500" dirty="0">
                <a:solidFill>
                  <a:schemeClr val="accent1">
                    <a:lumMod val="50000"/>
                  </a:schemeClr>
                </a:solidFill>
                <a:latin typeface="Century Schoolbook" panose="02040604050505020304" pitchFamily="18" charset="0"/>
              </a:rPr>
              <a:t>government lawlessness.</a:t>
            </a:r>
            <a:endParaRPr lang="en-US" sz="2500" b="1" i="1" dirty="0">
              <a:solidFill>
                <a:schemeClr val="accent1">
                  <a:lumMod val="50000"/>
                </a:schemeClr>
              </a:solidFill>
              <a:latin typeface="Century Schoolbook" panose="02040604050505020304" pitchFamily="18" charset="0"/>
            </a:endParaRPr>
          </a:p>
        </p:txBody>
      </p:sp>
    </p:spTree>
    <p:extLst>
      <p:ext uri="{BB962C8B-B14F-4D97-AF65-F5344CB8AC3E}">
        <p14:creationId xmlns:p14="http://schemas.microsoft.com/office/powerpoint/2010/main" val="185624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67" name="Google Shape;67;p15"/>
          <p:cNvSpPr txBox="1">
            <a:spLocks noGrp="1"/>
          </p:cNvSpPr>
          <p:nvPr>
            <p:ph type="body" idx="1"/>
          </p:nvPr>
        </p:nvSpPr>
        <p:spPr>
          <a:xfrm>
            <a:off x="19458" y="771730"/>
            <a:ext cx="5693868" cy="3937274"/>
          </a:xfrm>
          <a:prstGeom prst="rect">
            <a:avLst/>
          </a:prstGeom>
        </p:spPr>
        <p:txBody>
          <a:bodyPr spcFirstLastPara="1" wrap="square" lIns="91425" tIns="91425" rIns="91425" bIns="91425" anchor="t" anchorCtr="0">
            <a:noAutofit/>
          </a:bodyPr>
          <a:lstStyle/>
          <a:p>
            <a:pPr marL="0" indent="0">
              <a:lnSpc>
                <a:spcPct val="120000"/>
              </a:lnSpc>
              <a:buNone/>
              <a:tabLst>
                <a:tab pos="914400" algn="l"/>
              </a:tabLst>
            </a:pPr>
            <a:r>
              <a:rPr lang="en-US" sz="2400" dirty="0">
                <a:solidFill>
                  <a:schemeClr val="accent1">
                    <a:lumMod val="50000"/>
                  </a:schemeClr>
                </a:solidFill>
                <a:latin typeface="Century Schoolbook" panose="02040604050505020304" pitchFamily="18" charset="0"/>
              </a:rPr>
              <a:t>“Perhaps the degradation of our rule-of-law regime would happen anyway. But this Court’s complicity in </a:t>
            </a:r>
            <a:r>
              <a:rPr lang="en-US" sz="2400" b="1" dirty="0">
                <a:solidFill>
                  <a:schemeClr val="accent1">
                    <a:lumMod val="50000"/>
                  </a:schemeClr>
                </a:solidFill>
                <a:highlight>
                  <a:srgbClr val="FFFF00"/>
                </a:highlight>
                <a:latin typeface="Century Schoolbook" panose="02040604050505020304" pitchFamily="18" charset="0"/>
              </a:rPr>
              <a:t>the creation of a culture of disdain for lower courts, their rulings, and the law</a:t>
            </a:r>
            <a:r>
              <a:rPr lang="en-US" sz="2400" dirty="0">
                <a:solidFill>
                  <a:schemeClr val="accent1">
                    <a:lumMod val="50000"/>
                  </a:schemeClr>
                </a:solidFill>
                <a:latin typeface="Century Schoolbook" panose="02040604050505020304" pitchFamily="18" charset="0"/>
              </a:rPr>
              <a:t> (as they interpret it) will surely hasten the downfall of our governing institutions, enabling our collective demise.” </a:t>
            </a:r>
            <a:r>
              <a:rPr lang="en-US" dirty="0">
                <a:solidFill>
                  <a:schemeClr val="accent1">
                    <a:lumMod val="50000"/>
                  </a:schemeClr>
                </a:solidFill>
                <a:latin typeface="Century Schoolbook" panose="02040604050505020304" pitchFamily="18" charset="0"/>
              </a:rPr>
              <a:t> 	   </a:t>
            </a:r>
            <a:r>
              <a:rPr lang="en-US" dirty="0">
                <a:solidFill>
                  <a:srgbClr val="C00000"/>
                </a:solidFill>
                <a:latin typeface="Century Schoolbook" panose="02040604050505020304" pitchFamily="18" charset="0"/>
              </a:rPr>
              <a:t>— </a:t>
            </a:r>
            <a:r>
              <a:rPr lang="en-US" i="1" dirty="0">
                <a:solidFill>
                  <a:srgbClr val="C00000"/>
                </a:solidFill>
                <a:latin typeface="Century Schoolbook" panose="02040604050505020304" pitchFamily="18" charset="0"/>
              </a:rPr>
              <a:t>Trump </a:t>
            </a:r>
            <a:r>
              <a:rPr lang="en-US" dirty="0">
                <a:solidFill>
                  <a:srgbClr val="C00000"/>
                </a:solidFill>
                <a:latin typeface="Century Schoolbook" panose="02040604050505020304" pitchFamily="18" charset="0"/>
              </a:rPr>
              <a:t>v. </a:t>
            </a:r>
            <a:r>
              <a:rPr lang="en-US" i="1" dirty="0">
                <a:solidFill>
                  <a:srgbClr val="C00000"/>
                </a:solidFill>
                <a:latin typeface="Century Schoolbook" panose="02040604050505020304" pitchFamily="18" charset="0"/>
              </a:rPr>
              <a:t>CASA, Inc</a:t>
            </a:r>
            <a:r>
              <a:rPr lang="en-US" dirty="0">
                <a:solidFill>
                  <a:srgbClr val="C00000"/>
                </a:solidFill>
                <a:latin typeface="Century Schoolbook" panose="02040604050505020304" pitchFamily="18" charset="0"/>
              </a:rPr>
              <a:t>., </a:t>
            </a:r>
            <a:br>
              <a:rPr lang="en-US" dirty="0">
                <a:solidFill>
                  <a:srgbClr val="C00000"/>
                </a:solidFill>
                <a:latin typeface="Century Schoolbook" panose="02040604050505020304" pitchFamily="18" charset="0"/>
              </a:rPr>
            </a:br>
            <a:r>
              <a:rPr lang="en-US" dirty="0">
                <a:solidFill>
                  <a:srgbClr val="C00000"/>
                </a:solidFill>
                <a:latin typeface="Century Schoolbook" panose="02040604050505020304" pitchFamily="18" charset="0"/>
              </a:rPr>
              <a:t>     606 U.S. 831, 941 (2025) (Jackson, J., dissenting)</a:t>
            </a:r>
          </a:p>
        </p:txBody>
      </p:sp>
      <p:pic>
        <p:nvPicPr>
          <p:cNvPr id="6" name="Picture 5">
            <a:extLst>
              <a:ext uri="{FF2B5EF4-FFF2-40B4-BE49-F238E27FC236}">
                <a16:creationId xmlns:a16="http://schemas.microsoft.com/office/drawing/2014/main" id="{8BF18E2D-CB76-45BD-986D-214A5A195122}"/>
              </a:ext>
            </a:extLst>
          </p:cNvPr>
          <p:cNvPicPr>
            <a:picLocks noChangeAspect="1"/>
          </p:cNvPicPr>
          <p:nvPr/>
        </p:nvPicPr>
        <p:blipFill>
          <a:blip r:embed="rId4"/>
          <a:stretch>
            <a:fillRect/>
          </a:stretch>
        </p:blipFill>
        <p:spPr>
          <a:xfrm>
            <a:off x="5713326" y="0"/>
            <a:ext cx="3430674" cy="5143500"/>
          </a:xfrm>
          <a:prstGeom prst="rect">
            <a:avLst/>
          </a:prstGeom>
        </p:spPr>
      </p:pic>
    </p:spTree>
    <p:extLst>
      <p:ext uri="{BB962C8B-B14F-4D97-AF65-F5344CB8AC3E}">
        <p14:creationId xmlns:p14="http://schemas.microsoft.com/office/powerpoint/2010/main" val="3982888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in black robes&#10;&#10;Description automatically generated">
            <a:extLst>
              <a:ext uri="{FF2B5EF4-FFF2-40B4-BE49-F238E27FC236}">
                <a16:creationId xmlns:a16="http://schemas.microsoft.com/office/drawing/2014/main" id="{B04B28F0-D683-A689-0B70-DB1A8C82EF76}"/>
              </a:ext>
            </a:extLst>
          </p:cNvPr>
          <p:cNvPicPr>
            <a:picLocks noChangeAspect="1"/>
          </p:cNvPicPr>
          <p:nvPr/>
        </p:nvPicPr>
        <p:blipFill rotWithShape="1">
          <a:blip r:embed="rId3"/>
          <a:srcRect t="15649"/>
          <a:stretch/>
        </p:blipFill>
        <p:spPr>
          <a:xfrm>
            <a:off x="1191" y="0"/>
            <a:ext cx="9141619" cy="5140691"/>
          </a:xfrm>
          <a:prstGeom prst="rect">
            <a:avLst/>
          </a:prstGeom>
        </p:spPr>
      </p:pic>
    </p:spTree>
    <p:extLst>
      <p:ext uri="{BB962C8B-B14F-4D97-AF65-F5344CB8AC3E}">
        <p14:creationId xmlns:p14="http://schemas.microsoft.com/office/powerpoint/2010/main" val="3799988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894375"/>
            <a:ext cx="8832300" cy="57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US" sz="3000" b="1" u="sng" dirty="0">
                <a:solidFill>
                  <a:srgbClr val="002060"/>
                </a:solidFill>
                <a:latin typeface="Century Schoolbook" panose="02040604050505020304" pitchFamily="18" charset="0"/>
              </a:rPr>
              <a:t>Examples of Where Courts Have Failed…</a:t>
            </a:r>
            <a:r>
              <a:rPr lang="en-US" sz="3000" dirty="0">
                <a:solidFill>
                  <a:srgbClr val="002060"/>
                </a:solidFill>
                <a:latin typeface="Century Schoolbook" panose="02040604050505020304" pitchFamily="18" charset="0"/>
              </a:rPr>
              <a:t>:</a:t>
            </a:r>
            <a:endParaRPr lang="en-US" sz="3000" dirty="0"/>
          </a:p>
        </p:txBody>
      </p:sp>
      <p:sp>
        <p:nvSpPr>
          <p:cNvPr id="67" name="Google Shape;67;p15"/>
          <p:cNvSpPr txBox="1">
            <a:spLocks noGrp="1"/>
          </p:cNvSpPr>
          <p:nvPr>
            <p:ph type="body" idx="1"/>
          </p:nvPr>
        </p:nvSpPr>
        <p:spPr>
          <a:xfrm>
            <a:off x="0" y="1399340"/>
            <a:ext cx="9144000" cy="3478274"/>
          </a:xfrm>
          <a:prstGeom prst="rect">
            <a:avLst/>
          </a:prstGeom>
        </p:spPr>
        <p:txBody>
          <a:bodyPr spcFirstLastPara="1" wrap="square" lIns="91425" tIns="91425" rIns="91425" bIns="91425" anchor="t" anchorCtr="0">
            <a:noAutofit/>
          </a:bodyPr>
          <a:lstStyle/>
          <a:p>
            <a:pPr marL="514350" indent="-514350">
              <a:lnSpc>
                <a:spcPct val="120000"/>
              </a:lnSpc>
              <a:buFont typeface="+mj-lt"/>
              <a:buAutoNum type="arabicPeriod"/>
              <a:tabLst>
                <a:tab pos="914400" algn="l"/>
              </a:tabLst>
            </a:pPr>
            <a:r>
              <a:rPr lang="en-US" sz="3000" b="1" dirty="0">
                <a:solidFill>
                  <a:schemeClr val="accent1">
                    <a:lumMod val="50000"/>
                  </a:schemeClr>
                </a:solidFill>
                <a:latin typeface="Century Schoolbook" panose="02040604050505020304" pitchFamily="18" charset="0"/>
              </a:rPr>
              <a:t>Immigration Detention / Defiance</a:t>
            </a:r>
          </a:p>
          <a:p>
            <a:pPr marL="514350" indent="-514350">
              <a:lnSpc>
                <a:spcPct val="120000"/>
              </a:lnSpc>
              <a:buFont typeface="+mj-lt"/>
              <a:buAutoNum type="arabicPeriod"/>
              <a:tabLst>
                <a:tab pos="914400" algn="l"/>
              </a:tabLst>
            </a:pPr>
            <a:r>
              <a:rPr lang="en-US" sz="3000" b="1" dirty="0">
                <a:solidFill>
                  <a:schemeClr val="accent1">
                    <a:lumMod val="50000"/>
                  </a:schemeClr>
                </a:solidFill>
                <a:latin typeface="Century Schoolbook" panose="02040604050505020304" pitchFamily="18" charset="0"/>
              </a:rPr>
              <a:t>ICE Misbehavior</a:t>
            </a:r>
          </a:p>
          <a:p>
            <a:pPr marL="514350" indent="-514350">
              <a:lnSpc>
                <a:spcPct val="120000"/>
              </a:lnSpc>
              <a:buFont typeface="+mj-lt"/>
              <a:buAutoNum type="arabicPeriod"/>
              <a:tabLst>
                <a:tab pos="914400" algn="l"/>
              </a:tabLst>
            </a:pPr>
            <a:r>
              <a:rPr lang="en-US" sz="3000" b="1" dirty="0">
                <a:solidFill>
                  <a:schemeClr val="accent1">
                    <a:lumMod val="50000"/>
                  </a:schemeClr>
                </a:solidFill>
                <a:latin typeface="Century Schoolbook" panose="02040604050505020304" pitchFamily="18" charset="0"/>
              </a:rPr>
              <a:t>Appropriations / Civil Service Abuses</a:t>
            </a:r>
          </a:p>
          <a:p>
            <a:pPr indent="-457200">
              <a:lnSpc>
                <a:spcPct val="120000"/>
              </a:lnSpc>
              <a:buFont typeface="Wingdings" panose="05000000000000000000" pitchFamily="2" charset="2"/>
              <a:buChar char="Ø"/>
              <a:tabLst>
                <a:tab pos="914400" algn="l"/>
              </a:tabLst>
            </a:pPr>
            <a:r>
              <a:rPr lang="en-US" sz="2700" b="1" u="sng" dirty="0">
                <a:solidFill>
                  <a:schemeClr val="accent1">
                    <a:lumMod val="50000"/>
                  </a:schemeClr>
                </a:solidFill>
                <a:latin typeface="Century Schoolbook" panose="02040604050505020304" pitchFamily="18" charset="0"/>
              </a:rPr>
              <a:t>Prof. </a:t>
            </a:r>
            <a:r>
              <a:rPr lang="en-US" sz="2700" b="1" u="sng" dirty="0" err="1">
                <a:solidFill>
                  <a:schemeClr val="accent1">
                    <a:lumMod val="50000"/>
                  </a:schemeClr>
                </a:solidFill>
                <a:latin typeface="Century Schoolbook" panose="02040604050505020304" pitchFamily="18" charset="0"/>
              </a:rPr>
              <a:t>Baude</a:t>
            </a:r>
            <a:r>
              <a:rPr lang="en-US" sz="2700" dirty="0">
                <a:solidFill>
                  <a:schemeClr val="accent1">
                    <a:lumMod val="50000"/>
                  </a:schemeClr>
                </a:solidFill>
                <a:latin typeface="Century Schoolbook" panose="02040604050505020304" pitchFamily="18" charset="0"/>
              </a:rPr>
              <a:t>: “[E]</a:t>
            </a:r>
            <a:r>
              <a:rPr lang="en-US" sz="2700" dirty="0" err="1">
                <a:solidFill>
                  <a:schemeClr val="accent1">
                    <a:lumMod val="50000"/>
                  </a:schemeClr>
                </a:solidFill>
                <a:latin typeface="Century Schoolbook" panose="02040604050505020304" pitchFamily="18" charset="0"/>
              </a:rPr>
              <a:t>ven</a:t>
            </a:r>
            <a:r>
              <a:rPr lang="en-US" sz="2700" dirty="0">
                <a:solidFill>
                  <a:schemeClr val="accent1">
                    <a:lumMod val="50000"/>
                  </a:schemeClr>
                </a:solidFill>
                <a:latin typeface="Century Schoolbook" panose="02040604050505020304" pitchFamily="18" charset="0"/>
              </a:rPr>
              <a:t> if you wanted the court to maximally stop the Trump administration, surely it would need to pick and choose its spots carefully. There’s just </a:t>
            </a:r>
            <a:r>
              <a:rPr lang="en-US" sz="2700" dirty="0">
                <a:solidFill>
                  <a:schemeClr val="accent1">
                    <a:lumMod val="50000"/>
                  </a:schemeClr>
                </a:solidFill>
                <a:highlight>
                  <a:srgbClr val="FFFF00"/>
                </a:highlight>
                <a:latin typeface="Century Schoolbook" panose="02040604050505020304" pitchFamily="18" charset="0"/>
              </a:rPr>
              <a:t>too much lawlessness to do otherwise</a:t>
            </a:r>
            <a:r>
              <a:rPr lang="en-US" sz="2700" dirty="0">
                <a:solidFill>
                  <a:schemeClr val="accent1">
                    <a:lumMod val="50000"/>
                  </a:schemeClr>
                </a:solidFill>
                <a:latin typeface="Century Schoolbook" panose="02040604050505020304" pitchFamily="18" charset="0"/>
              </a:rPr>
              <a:t>.”</a:t>
            </a:r>
          </a:p>
        </p:txBody>
      </p:sp>
    </p:spTree>
    <p:extLst>
      <p:ext uri="{BB962C8B-B14F-4D97-AF65-F5344CB8AC3E}">
        <p14:creationId xmlns:p14="http://schemas.microsoft.com/office/powerpoint/2010/main" val="153900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894375"/>
            <a:ext cx="8832300" cy="57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US" sz="3000" b="1" u="sng" dirty="0">
                <a:solidFill>
                  <a:srgbClr val="002060"/>
                </a:solidFill>
                <a:latin typeface="Century Schoolbook" panose="02040604050505020304" pitchFamily="18" charset="0"/>
              </a:rPr>
              <a:t>The Upshot(s)</a:t>
            </a:r>
            <a:endParaRPr lang="en-US" sz="3000" dirty="0"/>
          </a:p>
        </p:txBody>
      </p:sp>
      <p:sp>
        <p:nvSpPr>
          <p:cNvPr id="67" name="Google Shape;67;p15"/>
          <p:cNvSpPr txBox="1">
            <a:spLocks noGrp="1"/>
          </p:cNvSpPr>
          <p:nvPr>
            <p:ph type="body" idx="1"/>
          </p:nvPr>
        </p:nvSpPr>
        <p:spPr>
          <a:xfrm>
            <a:off x="0" y="1399340"/>
            <a:ext cx="9144000" cy="3478274"/>
          </a:xfrm>
          <a:prstGeom prst="rect">
            <a:avLst/>
          </a:prstGeom>
        </p:spPr>
        <p:txBody>
          <a:bodyPr spcFirstLastPara="1" wrap="square" lIns="91425" tIns="91425" rIns="91425" bIns="91425" anchor="t" anchorCtr="0">
            <a:noAutofit/>
          </a:bodyPr>
          <a:lstStyle/>
          <a:p>
            <a:pPr marL="514350" indent="-514350">
              <a:lnSpc>
                <a:spcPct val="120000"/>
              </a:lnSpc>
              <a:buFont typeface="+mj-lt"/>
              <a:buAutoNum type="arabicPeriod"/>
              <a:tabLst>
                <a:tab pos="914400" algn="l"/>
              </a:tabLst>
            </a:pPr>
            <a:r>
              <a:rPr lang="en-US" sz="2500" dirty="0">
                <a:solidFill>
                  <a:schemeClr val="accent1">
                    <a:lumMod val="50000"/>
                  </a:schemeClr>
                </a:solidFill>
                <a:latin typeface="Century Schoolbook" panose="02040604050505020304" pitchFamily="18" charset="0"/>
              </a:rPr>
              <a:t>Despite outward appearances, this is </a:t>
            </a:r>
            <a:r>
              <a:rPr lang="en-US" sz="2500" b="1" u="sng" dirty="0">
                <a:solidFill>
                  <a:schemeClr val="accent1">
                    <a:lumMod val="50000"/>
                  </a:schemeClr>
                </a:solidFill>
                <a:latin typeface="Century Schoolbook" panose="02040604050505020304" pitchFamily="18" charset="0"/>
              </a:rPr>
              <a:t>not</a:t>
            </a:r>
            <a:r>
              <a:rPr lang="en-US" sz="2500" dirty="0">
                <a:solidFill>
                  <a:schemeClr val="accent1">
                    <a:lumMod val="50000"/>
                  </a:schemeClr>
                </a:solidFill>
                <a:latin typeface="Century Schoolbook" panose="02040604050505020304" pitchFamily="18" charset="0"/>
              </a:rPr>
              <a:t> an ordinary Supreme Court Term; </a:t>
            </a:r>
          </a:p>
          <a:p>
            <a:pPr marL="514350" indent="-514350">
              <a:lnSpc>
                <a:spcPct val="120000"/>
              </a:lnSpc>
              <a:buFont typeface="+mj-lt"/>
              <a:buAutoNum type="arabicPeriod"/>
              <a:tabLst>
                <a:tab pos="914400" algn="l"/>
              </a:tabLst>
            </a:pPr>
            <a:r>
              <a:rPr lang="en-US" sz="2500" dirty="0">
                <a:solidFill>
                  <a:schemeClr val="accent1">
                    <a:lumMod val="50000"/>
                  </a:schemeClr>
                </a:solidFill>
                <a:latin typeface="Century Schoolbook" panose="02040604050505020304" pitchFamily="18" charset="0"/>
              </a:rPr>
              <a:t>Despite outward appearances, even a series of “losses” for the Trump administration will </a:t>
            </a:r>
            <a:r>
              <a:rPr lang="en-US" sz="2500" b="1" u="sng" dirty="0">
                <a:solidFill>
                  <a:schemeClr val="accent1">
                    <a:lumMod val="50000"/>
                  </a:schemeClr>
                </a:solidFill>
                <a:latin typeface="Century Schoolbook" panose="02040604050505020304" pitchFamily="18" charset="0"/>
              </a:rPr>
              <a:t>not</a:t>
            </a:r>
            <a:r>
              <a:rPr lang="en-US" sz="2500" dirty="0">
                <a:solidFill>
                  <a:schemeClr val="accent1">
                    <a:lumMod val="50000"/>
                  </a:schemeClr>
                </a:solidFill>
                <a:latin typeface="Century Schoolbook" panose="02040604050505020304" pitchFamily="18" charset="0"/>
              </a:rPr>
              <a:t> be some kind of marker that the Court has somehow pivoted; and</a:t>
            </a:r>
          </a:p>
          <a:p>
            <a:pPr marL="514350" indent="-514350">
              <a:lnSpc>
                <a:spcPct val="120000"/>
              </a:lnSpc>
              <a:buFont typeface="+mj-lt"/>
              <a:buAutoNum type="arabicPeriod"/>
              <a:tabLst>
                <a:tab pos="914400" algn="l"/>
              </a:tabLst>
            </a:pPr>
            <a:r>
              <a:rPr lang="en-US" sz="2500" dirty="0">
                <a:solidFill>
                  <a:schemeClr val="accent1">
                    <a:lumMod val="50000"/>
                  </a:schemeClr>
                </a:solidFill>
                <a:latin typeface="Century Schoolbook" panose="02040604050505020304" pitchFamily="18" charset="0"/>
              </a:rPr>
              <a:t>If and when we talk about Court reform, an important part of the conversation will be how to </a:t>
            </a:r>
            <a:r>
              <a:rPr lang="en-US" sz="2500" b="1" u="sng" dirty="0">
                <a:solidFill>
                  <a:schemeClr val="accent1">
                    <a:lumMod val="50000"/>
                  </a:schemeClr>
                </a:solidFill>
                <a:latin typeface="Century Schoolbook" panose="02040604050505020304" pitchFamily="18" charset="0"/>
              </a:rPr>
              <a:t>restore</a:t>
            </a:r>
            <a:r>
              <a:rPr lang="en-US" sz="2500" dirty="0">
                <a:solidFill>
                  <a:schemeClr val="accent1">
                    <a:lumMod val="50000"/>
                  </a:schemeClr>
                </a:solidFill>
                <a:latin typeface="Century Schoolbook" panose="02040604050505020304" pitchFamily="18" charset="0"/>
              </a:rPr>
              <a:t> power to lower courts / increase accountability going forward.</a:t>
            </a:r>
          </a:p>
        </p:txBody>
      </p:sp>
    </p:spTree>
    <p:extLst>
      <p:ext uri="{BB962C8B-B14F-4D97-AF65-F5344CB8AC3E}">
        <p14:creationId xmlns:p14="http://schemas.microsoft.com/office/powerpoint/2010/main" val="369752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B1F4420B-CD68-9286-2AB3-CD35E6C95E9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010" t="-186" r="21584" b="186"/>
          <a:stretch/>
        </p:blipFill>
        <p:spPr>
          <a:xfrm>
            <a:off x="-227350" y="-18375"/>
            <a:ext cx="5942052" cy="5196314"/>
          </a:xfrm>
          <a:prstGeom prst="rect">
            <a:avLst/>
          </a:prstGeom>
        </p:spPr>
      </p:pic>
      <p:sp>
        <p:nvSpPr>
          <p:cNvPr id="2" name="TextBox 1">
            <a:extLst>
              <a:ext uri="{FF2B5EF4-FFF2-40B4-BE49-F238E27FC236}">
                <a16:creationId xmlns:a16="http://schemas.microsoft.com/office/drawing/2014/main" id="{D2EF3B07-E866-DEB9-C102-0FA0EE1083AA}"/>
              </a:ext>
            </a:extLst>
          </p:cNvPr>
          <p:cNvSpPr txBox="1"/>
          <p:nvPr/>
        </p:nvSpPr>
        <p:spPr>
          <a:xfrm>
            <a:off x="693610" y="2825691"/>
            <a:ext cx="4401355" cy="698268"/>
          </a:xfrm>
          <a:prstGeom prst="rect">
            <a:avLst/>
          </a:prstGeom>
          <a:noFill/>
        </p:spPr>
        <p:txBody>
          <a:bodyPr wrap="square" rtlCol="0">
            <a:spAutoFit/>
          </a:bodyPr>
          <a:lstStyle/>
          <a:p>
            <a:pPr algn="ctr">
              <a:lnSpc>
                <a:spcPct val="90000"/>
              </a:lnSpc>
            </a:pPr>
            <a:r>
              <a:rPr lang="en-US" sz="1100" dirty="0">
                <a:solidFill>
                  <a:schemeClr val="bg1">
                    <a:lumMod val="95000"/>
                  </a:schemeClr>
                </a:solidFill>
                <a:latin typeface="Georgia" panose="02040502050405020303" pitchFamily="18" charset="0"/>
              </a:rPr>
              <a:t> </a:t>
            </a:r>
            <a:r>
              <a:rPr lang="en-US" sz="2000" dirty="0">
                <a:solidFill>
                  <a:schemeClr val="bg1">
                    <a:lumMod val="95000"/>
                  </a:schemeClr>
                </a:solidFill>
                <a:latin typeface="Georgia" panose="02040502050405020303" pitchFamily="18" charset="0"/>
              </a:rPr>
              <a:t>https://stevevladeck.substack.com</a:t>
            </a:r>
          </a:p>
          <a:p>
            <a:pPr algn="ctr">
              <a:lnSpc>
                <a:spcPct val="90000"/>
              </a:lnSpc>
            </a:pPr>
            <a:endParaRPr lang="en-US" sz="375" dirty="0">
              <a:solidFill>
                <a:schemeClr val="bg1">
                  <a:lumMod val="95000"/>
                </a:schemeClr>
              </a:solidFill>
              <a:latin typeface="Georgia" panose="02040502050405020303" pitchFamily="18" charset="0"/>
            </a:endParaRPr>
          </a:p>
          <a:p>
            <a:pPr algn="ctr">
              <a:lnSpc>
                <a:spcPct val="90000"/>
              </a:lnSpc>
            </a:pPr>
            <a:r>
              <a:rPr lang="en-US" sz="2000" dirty="0">
                <a:solidFill>
                  <a:schemeClr val="bg1">
                    <a:lumMod val="95000"/>
                  </a:schemeClr>
                </a:solidFill>
                <a:latin typeface="Georgia" panose="02040502050405020303" pitchFamily="18" charset="0"/>
              </a:rPr>
              <a:t>stephen.vladeck@georgetown.edu</a:t>
            </a:r>
          </a:p>
        </p:txBody>
      </p:sp>
      <p:pic>
        <p:nvPicPr>
          <p:cNvPr id="4" name="Picture 3">
            <a:extLst>
              <a:ext uri="{FF2B5EF4-FFF2-40B4-BE49-F238E27FC236}">
                <a16:creationId xmlns:a16="http://schemas.microsoft.com/office/drawing/2014/main" id="{6EB47CDB-87E6-4DE2-BF56-3725631D4080}"/>
              </a:ext>
            </a:extLst>
          </p:cNvPr>
          <p:cNvPicPr>
            <a:picLocks noChangeAspect="1"/>
          </p:cNvPicPr>
          <p:nvPr/>
        </p:nvPicPr>
        <p:blipFill>
          <a:blip r:embed="rId4"/>
          <a:stretch>
            <a:fillRect/>
          </a:stretch>
        </p:blipFill>
        <p:spPr>
          <a:xfrm>
            <a:off x="5828135" y="1205945"/>
            <a:ext cx="3217632" cy="3705639"/>
          </a:xfrm>
          <a:prstGeom prst="rect">
            <a:avLst/>
          </a:prstGeom>
        </p:spPr>
      </p:pic>
    </p:spTree>
    <p:extLst>
      <p:ext uri="{BB962C8B-B14F-4D97-AF65-F5344CB8AC3E}">
        <p14:creationId xmlns:p14="http://schemas.microsoft.com/office/powerpoint/2010/main" val="3437650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166168"/>
            <a:ext cx="8832300" cy="572700"/>
          </a:xfrm>
          <a:prstGeom prst="rect">
            <a:avLst/>
          </a:prstGeom>
        </p:spPr>
        <p:txBody>
          <a:bodyPr spcFirstLastPara="1" wrap="square" lIns="91425" tIns="91425" rIns="91425" bIns="91425" anchor="t" anchorCtr="0">
            <a:noAutofit/>
          </a:bodyPr>
          <a:lstStyle/>
          <a:p>
            <a:r>
              <a:rPr lang="en-US" sz="3000" b="1" u="sng" dirty="0">
                <a:solidFill>
                  <a:srgbClr val="002060"/>
                </a:solidFill>
                <a:latin typeface="Century Schoolbook" panose="02040604050505020304" pitchFamily="18" charset="0"/>
              </a:rPr>
              <a:t>The October 2025 Term, in Three Acts</a:t>
            </a:r>
          </a:p>
        </p:txBody>
      </p:sp>
      <p:sp>
        <p:nvSpPr>
          <p:cNvPr id="61" name="Google Shape;61;p14"/>
          <p:cNvSpPr txBox="1">
            <a:spLocks noGrp="1"/>
          </p:cNvSpPr>
          <p:nvPr>
            <p:ph type="body" idx="1"/>
          </p:nvPr>
        </p:nvSpPr>
        <p:spPr>
          <a:xfrm>
            <a:off x="311700" y="673578"/>
            <a:ext cx="8832300" cy="3464916"/>
          </a:xfrm>
          <a:prstGeom prst="rect">
            <a:avLst/>
          </a:prstGeom>
        </p:spPr>
        <p:txBody>
          <a:bodyPr spcFirstLastPara="1" wrap="square" lIns="91425" tIns="91425" rIns="91425" bIns="91425" anchor="t" anchorCtr="0">
            <a:normAutofit/>
          </a:bodyPr>
          <a:lstStyle/>
          <a:p>
            <a:pPr marL="460375" indent="-454025">
              <a:lnSpc>
                <a:spcPct val="160000"/>
              </a:lnSpc>
              <a:buFont typeface="+mj-lt"/>
              <a:buAutoNum type="romanUcPeriod"/>
              <a:tabLst>
                <a:tab pos="914400" algn="l"/>
              </a:tabLst>
            </a:pPr>
            <a:r>
              <a:rPr lang="en-US" sz="4000" b="1" dirty="0">
                <a:solidFill>
                  <a:schemeClr val="accent1">
                    <a:lumMod val="50000"/>
                  </a:schemeClr>
                </a:solidFill>
                <a:latin typeface="Century Schoolbook" panose="02040604050505020304" pitchFamily="18" charset="0"/>
              </a:rPr>
              <a:t>Just the Facts</a:t>
            </a:r>
          </a:p>
        </p:txBody>
      </p:sp>
    </p:spTree>
    <p:extLst>
      <p:ext uri="{BB962C8B-B14F-4D97-AF65-F5344CB8AC3E}">
        <p14:creationId xmlns:p14="http://schemas.microsoft.com/office/powerpoint/2010/main" val="311701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894375"/>
            <a:ext cx="8832300" cy="57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US" sz="3000" b="1" u="sng" dirty="0">
                <a:solidFill>
                  <a:srgbClr val="002060"/>
                </a:solidFill>
                <a:latin typeface="Century Schoolbook" panose="02040604050505020304" pitchFamily="18" charset="0"/>
              </a:rPr>
              <a:t>OT2025, By the Numbers:</a:t>
            </a:r>
            <a:endParaRPr lang="en-US" sz="3000" dirty="0"/>
          </a:p>
        </p:txBody>
      </p:sp>
      <p:sp>
        <p:nvSpPr>
          <p:cNvPr id="67" name="Google Shape;67;p15"/>
          <p:cNvSpPr txBox="1">
            <a:spLocks noGrp="1"/>
          </p:cNvSpPr>
          <p:nvPr>
            <p:ph type="body" idx="1"/>
          </p:nvPr>
        </p:nvSpPr>
        <p:spPr>
          <a:xfrm>
            <a:off x="311700" y="1470675"/>
            <a:ext cx="8832300" cy="3478274"/>
          </a:xfrm>
          <a:prstGeom prst="rect">
            <a:avLst/>
          </a:prstGeom>
        </p:spPr>
        <p:txBody>
          <a:bodyPr spcFirstLastPara="1" wrap="square" lIns="91425" tIns="91425" rIns="91425" bIns="91425" anchor="t" anchorCtr="0">
            <a:noAutofit/>
          </a:bodyPr>
          <a:lstStyle/>
          <a:p>
            <a:pPr marL="514350" indent="-514350">
              <a:lnSpc>
                <a:spcPct val="120000"/>
              </a:lnSpc>
              <a:buFont typeface="Wingdings" panose="05000000000000000000" pitchFamily="2" charset="2"/>
              <a:buChar char="Ø"/>
              <a:tabLst>
                <a:tab pos="914400" algn="l"/>
              </a:tabLst>
            </a:pPr>
            <a:r>
              <a:rPr lang="en-US" sz="3000" dirty="0">
                <a:solidFill>
                  <a:schemeClr val="accent1">
                    <a:lumMod val="50000"/>
                  </a:schemeClr>
                </a:solidFill>
                <a:latin typeface="Century Schoolbook" panose="02040604050505020304" pitchFamily="18" charset="0"/>
              </a:rPr>
              <a:t>Today is the last (scheduled) day of oral arguments…</a:t>
            </a:r>
          </a:p>
          <a:p>
            <a:pPr marL="514350" indent="-514350">
              <a:lnSpc>
                <a:spcPct val="120000"/>
              </a:lnSpc>
              <a:buFont typeface="Wingdings" panose="05000000000000000000" pitchFamily="2" charset="2"/>
              <a:buChar char="Ø"/>
              <a:tabLst>
                <a:tab pos="914400" algn="l"/>
              </a:tabLst>
            </a:pPr>
            <a:r>
              <a:rPr lang="en-US" sz="3000" b="1" u="sng" dirty="0">
                <a:solidFill>
                  <a:schemeClr val="accent1">
                    <a:lumMod val="50000"/>
                  </a:schemeClr>
                </a:solidFill>
                <a:latin typeface="Century Schoolbook" panose="02040604050505020304" pitchFamily="18" charset="0"/>
              </a:rPr>
              <a:t>23</a:t>
            </a:r>
            <a:r>
              <a:rPr lang="en-US" sz="3000" dirty="0">
                <a:solidFill>
                  <a:schemeClr val="accent1">
                    <a:lumMod val="50000"/>
                  </a:schemeClr>
                </a:solidFill>
                <a:latin typeface="Century Schoolbook" panose="02040604050505020304" pitchFamily="18" charset="0"/>
              </a:rPr>
              <a:t> merits rulings;</a:t>
            </a:r>
          </a:p>
          <a:p>
            <a:pPr marL="514350" indent="-514350">
              <a:lnSpc>
                <a:spcPct val="120000"/>
              </a:lnSpc>
              <a:buFont typeface="Wingdings" panose="05000000000000000000" pitchFamily="2" charset="2"/>
              <a:buChar char="Ø"/>
              <a:tabLst>
                <a:tab pos="914400" algn="l"/>
              </a:tabLst>
            </a:pPr>
            <a:r>
              <a:rPr lang="en-US" sz="3000" b="1" u="sng" dirty="0">
                <a:solidFill>
                  <a:schemeClr val="accent1">
                    <a:lumMod val="50000"/>
                  </a:schemeClr>
                </a:solidFill>
                <a:latin typeface="Century Schoolbook" panose="02040604050505020304" pitchFamily="18" charset="0"/>
              </a:rPr>
              <a:t>34</a:t>
            </a:r>
            <a:r>
              <a:rPr lang="en-US" sz="3000" dirty="0">
                <a:solidFill>
                  <a:schemeClr val="accent1">
                    <a:lumMod val="50000"/>
                  </a:schemeClr>
                </a:solidFill>
                <a:latin typeface="Century Schoolbook" panose="02040604050505020304" pitchFamily="18" charset="0"/>
              </a:rPr>
              <a:t>(</a:t>
            </a:r>
            <a:r>
              <a:rPr lang="en-US" sz="3000" dirty="0" err="1">
                <a:solidFill>
                  <a:schemeClr val="accent1">
                    <a:lumMod val="50000"/>
                  </a:schemeClr>
                </a:solidFill>
                <a:latin typeface="Century Schoolbook" panose="02040604050505020304" pitchFamily="18" charset="0"/>
              </a:rPr>
              <a:t>ish</a:t>
            </a:r>
            <a:r>
              <a:rPr lang="en-US" sz="3000" dirty="0">
                <a:solidFill>
                  <a:schemeClr val="accent1">
                    <a:lumMod val="50000"/>
                  </a:schemeClr>
                </a:solidFill>
                <a:latin typeface="Century Schoolbook" panose="02040604050505020304" pitchFamily="18" charset="0"/>
              </a:rPr>
              <a:t>) merits rulings to come.</a:t>
            </a:r>
          </a:p>
          <a:p>
            <a:pPr marL="514350" indent="-514350">
              <a:lnSpc>
                <a:spcPct val="120000"/>
              </a:lnSpc>
              <a:buFont typeface="Wingdings" panose="05000000000000000000" pitchFamily="2" charset="2"/>
              <a:buChar char="Ø"/>
              <a:tabLst>
                <a:tab pos="914400" algn="l"/>
              </a:tabLst>
            </a:pPr>
            <a:r>
              <a:rPr lang="en-US" sz="3000" b="1" u="sng" dirty="0">
                <a:solidFill>
                  <a:schemeClr val="accent1">
                    <a:lumMod val="50000"/>
                  </a:schemeClr>
                </a:solidFill>
                <a:latin typeface="Century Schoolbook" panose="02040604050505020304" pitchFamily="18" charset="0"/>
              </a:rPr>
              <a:t>59</a:t>
            </a:r>
            <a:r>
              <a:rPr lang="en-US" sz="3000" dirty="0">
                <a:solidFill>
                  <a:schemeClr val="accent1">
                    <a:lumMod val="50000"/>
                  </a:schemeClr>
                </a:solidFill>
                <a:latin typeface="Century Schoolbook" panose="02040604050505020304" pitchFamily="18" charset="0"/>
              </a:rPr>
              <a:t> full-Court rulings on emergency apps.;</a:t>
            </a:r>
          </a:p>
          <a:p>
            <a:pPr marL="514350" indent="-514350">
              <a:lnSpc>
                <a:spcPct val="120000"/>
              </a:lnSpc>
              <a:buFont typeface="Wingdings" panose="05000000000000000000" pitchFamily="2" charset="2"/>
              <a:buChar char="Ø"/>
              <a:tabLst>
                <a:tab pos="914400" algn="l"/>
              </a:tabLst>
            </a:pPr>
            <a:r>
              <a:rPr lang="en-US" sz="3000" dirty="0">
                <a:solidFill>
                  <a:schemeClr val="accent1">
                    <a:lumMod val="50000"/>
                  </a:schemeClr>
                </a:solidFill>
                <a:latin typeface="Century Schoolbook" panose="02040604050505020304" pitchFamily="18" charset="0"/>
              </a:rPr>
              <a:t>Only </a:t>
            </a:r>
            <a:r>
              <a:rPr lang="en-US" sz="3000" b="1" u="sng" dirty="0">
                <a:solidFill>
                  <a:schemeClr val="accent1">
                    <a:lumMod val="50000"/>
                  </a:schemeClr>
                </a:solidFill>
                <a:latin typeface="Century Schoolbook" panose="02040604050505020304" pitchFamily="18" charset="0"/>
              </a:rPr>
              <a:t>6</a:t>
            </a:r>
            <a:r>
              <a:rPr lang="en-US" sz="3000" dirty="0">
                <a:solidFill>
                  <a:schemeClr val="accent1">
                    <a:lumMod val="50000"/>
                  </a:schemeClr>
                </a:solidFill>
                <a:latin typeface="Century Schoolbook" panose="02040604050505020304" pitchFamily="18" charset="0"/>
              </a:rPr>
              <a:t> grants so far (but all have been big).</a:t>
            </a:r>
          </a:p>
        </p:txBody>
      </p:sp>
    </p:spTree>
    <p:extLst>
      <p:ext uri="{BB962C8B-B14F-4D97-AF65-F5344CB8AC3E}">
        <p14:creationId xmlns:p14="http://schemas.microsoft.com/office/powerpoint/2010/main" val="177260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894375"/>
            <a:ext cx="8832300" cy="57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US" sz="3000" b="1" u="sng" dirty="0">
                <a:solidFill>
                  <a:srgbClr val="002060"/>
                </a:solidFill>
                <a:latin typeface="Century Schoolbook" panose="02040604050505020304" pitchFamily="18" charset="0"/>
              </a:rPr>
              <a:t>Key Rulings To Date</a:t>
            </a:r>
            <a:r>
              <a:rPr lang="en-US" sz="3000" dirty="0">
                <a:solidFill>
                  <a:srgbClr val="002060"/>
                </a:solidFill>
                <a:latin typeface="Century Schoolbook" panose="02040604050505020304" pitchFamily="18" charset="0"/>
              </a:rPr>
              <a:t>:</a:t>
            </a:r>
            <a:endParaRPr lang="en-US" sz="3000" dirty="0"/>
          </a:p>
        </p:txBody>
      </p:sp>
      <p:sp>
        <p:nvSpPr>
          <p:cNvPr id="67" name="Google Shape;67;p15"/>
          <p:cNvSpPr txBox="1">
            <a:spLocks noGrp="1"/>
          </p:cNvSpPr>
          <p:nvPr>
            <p:ph type="body" idx="1"/>
          </p:nvPr>
        </p:nvSpPr>
        <p:spPr>
          <a:xfrm>
            <a:off x="311700" y="1470675"/>
            <a:ext cx="8832300" cy="3478274"/>
          </a:xfrm>
          <a:prstGeom prst="rect">
            <a:avLst/>
          </a:prstGeom>
        </p:spPr>
        <p:txBody>
          <a:bodyPr spcFirstLastPara="1" wrap="square" lIns="91425" tIns="91425" rIns="91425" bIns="91425" anchor="t" anchorCtr="0">
            <a:noAutofit/>
          </a:bodyPr>
          <a:lstStyle/>
          <a:p>
            <a:pPr marL="514350" indent="-514350">
              <a:lnSpc>
                <a:spcPct val="120000"/>
              </a:lnSpc>
              <a:buFont typeface="Wingdings" panose="05000000000000000000" pitchFamily="2" charset="2"/>
              <a:buChar char="Ø"/>
              <a:tabLst>
                <a:tab pos="914400" algn="l"/>
              </a:tabLst>
            </a:pPr>
            <a:r>
              <a:rPr lang="en-US" sz="2400" b="1" u="sng" dirty="0">
                <a:solidFill>
                  <a:schemeClr val="accent1">
                    <a:lumMod val="50000"/>
                  </a:schemeClr>
                </a:solidFill>
                <a:latin typeface="Century Schoolbook" panose="02040604050505020304" pitchFamily="18" charset="0"/>
              </a:rPr>
              <a:t>Merits Docket</a:t>
            </a:r>
          </a:p>
          <a:p>
            <a:pPr marL="971550" lvl="1" indent="-514350">
              <a:lnSpc>
                <a:spcPct val="120000"/>
              </a:lnSpc>
              <a:buFont typeface="Wingdings" panose="05000000000000000000" pitchFamily="2" charset="2"/>
              <a:buChar char="Ø"/>
              <a:tabLst>
                <a:tab pos="914400" algn="l"/>
              </a:tabLst>
            </a:pPr>
            <a:r>
              <a:rPr lang="en-US" sz="2400" b="1" i="1" dirty="0">
                <a:solidFill>
                  <a:schemeClr val="accent1">
                    <a:lumMod val="50000"/>
                  </a:schemeClr>
                </a:solidFill>
                <a:latin typeface="Century Schoolbook" panose="02040604050505020304" pitchFamily="18" charset="0"/>
              </a:rPr>
              <a:t>Learning Resources, Inc. </a:t>
            </a:r>
            <a:r>
              <a:rPr lang="en-US" sz="2400" dirty="0">
                <a:solidFill>
                  <a:schemeClr val="accent1">
                    <a:lumMod val="50000"/>
                  </a:schemeClr>
                </a:solidFill>
                <a:latin typeface="Century Schoolbook" panose="02040604050505020304" pitchFamily="18" charset="0"/>
              </a:rPr>
              <a:t>v. </a:t>
            </a:r>
            <a:r>
              <a:rPr lang="en-US" sz="2400" b="1" i="1" dirty="0">
                <a:solidFill>
                  <a:schemeClr val="accent1">
                    <a:lumMod val="50000"/>
                  </a:schemeClr>
                </a:solidFill>
                <a:latin typeface="Century Schoolbook" panose="02040604050505020304" pitchFamily="18" charset="0"/>
              </a:rPr>
              <a:t>Trump </a:t>
            </a:r>
            <a:r>
              <a:rPr lang="en-US" sz="2400" dirty="0">
                <a:solidFill>
                  <a:schemeClr val="accent1">
                    <a:lumMod val="50000"/>
                  </a:schemeClr>
                </a:solidFill>
                <a:latin typeface="Century Schoolbook" panose="02040604050505020304" pitchFamily="18" charset="0"/>
              </a:rPr>
              <a:t>(2/20)</a:t>
            </a:r>
          </a:p>
          <a:p>
            <a:pPr marL="971550" lvl="1" indent="-514350">
              <a:lnSpc>
                <a:spcPct val="120000"/>
              </a:lnSpc>
              <a:buFont typeface="Wingdings" panose="05000000000000000000" pitchFamily="2" charset="2"/>
              <a:buChar char="Ø"/>
              <a:tabLst>
                <a:tab pos="914400" algn="l"/>
              </a:tabLst>
            </a:pPr>
            <a:r>
              <a:rPr lang="en-US" sz="2400" b="1" i="1" dirty="0">
                <a:solidFill>
                  <a:schemeClr val="accent1">
                    <a:lumMod val="50000"/>
                  </a:schemeClr>
                </a:solidFill>
                <a:latin typeface="Century Schoolbook" panose="02040604050505020304" pitchFamily="18" charset="0"/>
              </a:rPr>
              <a:t>Chiles </a:t>
            </a:r>
            <a:r>
              <a:rPr lang="en-US" sz="2400" dirty="0">
                <a:solidFill>
                  <a:schemeClr val="accent1">
                    <a:lumMod val="50000"/>
                  </a:schemeClr>
                </a:solidFill>
                <a:latin typeface="Century Schoolbook" panose="02040604050505020304" pitchFamily="18" charset="0"/>
              </a:rPr>
              <a:t>v. </a:t>
            </a:r>
            <a:r>
              <a:rPr lang="en-US" sz="2400" b="1" i="1" dirty="0">
                <a:solidFill>
                  <a:schemeClr val="accent1">
                    <a:lumMod val="50000"/>
                  </a:schemeClr>
                </a:solidFill>
                <a:latin typeface="Century Schoolbook" panose="02040604050505020304" pitchFamily="18" charset="0"/>
              </a:rPr>
              <a:t>Salazar </a:t>
            </a:r>
            <a:r>
              <a:rPr lang="en-US" sz="2400" dirty="0">
                <a:solidFill>
                  <a:schemeClr val="accent1">
                    <a:lumMod val="50000"/>
                  </a:schemeClr>
                </a:solidFill>
                <a:latin typeface="Century Schoolbook" panose="02040604050505020304" pitchFamily="18" charset="0"/>
              </a:rPr>
              <a:t>(3/10)</a:t>
            </a:r>
          </a:p>
          <a:p>
            <a:pPr marL="971550" lvl="1" indent="-514350">
              <a:lnSpc>
                <a:spcPct val="120000"/>
              </a:lnSpc>
              <a:buFont typeface="Wingdings" panose="05000000000000000000" pitchFamily="2" charset="2"/>
              <a:buChar char="Ø"/>
              <a:tabLst>
                <a:tab pos="914400" algn="l"/>
              </a:tabLst>
            </a:pPr>
            <a:r>
              <a:rPr lang="en-US" sz="2400" b="1" i="1" dirty="0">
                <a:solidFill>
                  <a:schemeClr val="accent1">
                    <a:lumMod val="50000"/>
                  </a:schemeClr>
                </a:solidFill>
                <a:latin typeface="Century Schoolbook" panose="02040604050505020304" pitchFamily="18" charset="0"/>
              </a:rPr>
              <a:t>Louisiana </a:t>
            </a:r>
            <a:r>
              <a:rPr lang="en-US" sz="2400" dirty="0">
                <a:solidFill>
                  <a:schemeClr val="accent1">
                    <a:lumMod val="50000"/>
                  </a:schemeClr>
                </a:solidFill>
                <a:latin typeface="Century Schoolbook" panose="02040604050505020304" pitchFamily="18" charset="0"/>
              </a:rPr>
              <a:t>v. </a:t>
            </a:r>
            <a:r>
              <a:rPr lang="en-US" sz="2400" b="1" i="1" dirty="0" err="1">
                <a:solidFill>
                  <a:schemeClr val="accent1">
                    <a:lumMod val="50000"/>
                  </a:schemeClr>
                </a:solidFill>
                <a:latin typeface="Century Schoolbook" panose="02040604050505020304" pitchFamily="18" charset="0"/>
              </a:rPr>
              <a:t>Callais</a:t>
            </a:r>
            <a:r>
              <a:rPr lang="en-US" sz="2400" dirty="0">
                <a:solidFill>
                  <a:schemeClr val="accent1">
                    <a:lumMod val="50000"/>
                  </a:schemeClr>
                </a:solidFill>
                <a:latin typeface="Century Schoolbook" panose="02040604050505020304" pitchFamily="18" charset="0"/>
              </a:rPr>
              <a:t> (4/29)</a:t>
            </a:r>
            <a:endParaRPr lang="en-US" sz="2400" b="1" i="1" dirty="0">
              <a:solidFill>
                <a:schemeClr val="accent1">
                  <a:lumMod val="50000"/>
                </a:schemeClr>
              </a:solidFill>
              <a:latin typeface="Century Schoolbook" panose="02040604050505020304" pitchFamily="18" charset="0"/>
            </a:endParaRPr>
          </a:p>
          <a:p>
            <a:pPr marL="514350" indent="-514350">
              <a:lnSpc>
                <a:spcPct val="120000"/>
              </a:lnSpc>
              <a:buFont typeface="Wingdings" panose="05000000000000000000" pitchFamily="2" charset="2"/>
              <a:buChar char="Ø"/>
              <a:tabLst>
                <a:tab pos="914400" algn="l"/>
              </a:tabLst>
            </a:pPr>
            <a:r>
              <a:rPr lang="en-US" sz="2400" b="1" u="sng" dirty="0">
                <a:solidFill>
                  <a:schemeClr val="accent1">
                    <a:lumMod val="50000"/>
                  </a:schemeClr>
                </a:solidFill>
                <a:latin typeface="Century Schoolbook" panose="02040604050505020304" pitchFamily="18" charset="0"/>
              </a:rPr>
              <a:t>Emergency Docket</a:t>
            </a:r>
          </a:p>
          <a:p>
            <a:pPr marL="971550" lvl="1" indent="-514350">
              <a:lnSpc>
                <a:spcPct val="120000"/>
              </a:lnSpc>
              <a:buFont typeface="Wingdings" panose="05000000000000000000" pitchFamily="2" charset="2"/>
              <a:buChar char="Ø"/>
              <a:tabLst>
                <a:tab pos="914400" algn="l"/>
              </a:tabLst>
            </a:pPr>
            <a:r>
              <a:rPr lang="en-US" sz="2400" b="1" i="1" dirty="0">
                <a:solidFill>
                  <a:schemeClr val="accent1">
                    <a:lumMod val="50000"/>
                  </a:schemeClr>
                </a:solidFill>
                <a:latin typeface="Century Schoolbook" panose="02040604050505020304" pitchFamily="18" charset="0"/>
              </a:rPr>
              <a:t>Abbott </a:t>
            </a:r>
            <a:r>
              <a:rPr lang="en-US" sz="2400" dirty="0">
                <a:solidFill>
                  <a:schemeClr val="accent1">
                    <a:lumMod val="50000"/>
                  </a:schemeClr>
                </a:solidFill>
                <a:latin typeface="Century Schoolbook" panose="02040604050505020304" pitchFamily="18" charset="0"/>
              </a:rPr>
              <a:t>v. </a:t>
            </a:r>
            <a:r>
              <a:rPr lang="en-US" sz="2400" b="1" i="1" dirty="0">
                <a:solidFill>
                  <a:schemeClr val="accent1">
                    <a:lumMod val="50000"/>
                  </a:schemeClr>
                </a:solidFill>
                <a:latin typeface="Century Schoolbook" panose="02040604050505020304" pitchFamily="18" charset="0"/>
              </a:rPr>
              <a:t>LULAC </a:t>
            </a:r>
            <a:r>
              <a:rPr lang="en-US" sz="2400" dirty="0">
                <a:solidFill>
                  <a:schemeClr val="accent1">
                    <a:lumMod val="50000"/>
                  </a:schemeClr>
                </a:solidFill>
                <a:latin typeface="Century Schoolbook" panose="02040604050505020304" pitchFamily="18" charset="0"/>
              </a:rPr>
              <a:t>(12/4/25) </a:t>
            </a:r>
            <a:r>
              <a:rPr lang="en-US" sz="2400" dirty="0">
                <a:solidFill>
                  <a:schemeClr val="accent1">
                    <a:lumMod val="50000"/>
                  </a:schemeClr>
                </a:solidFill>
                <a:latin typeface="Century Schoolbook" panose="02040604050505020304" pitchFamily="18" charset="0"/>
                <a:sym typeface="Wingdings" panose="05000000000000000000" pitchFamily="2" charset="2"/>
              </a:rPr>
              <a:t> Sum. Rev. (4/27)</a:t>
            </a:r>
            <a:endParaRPr lang="en-US" sz="2400" dirty="0">
              <a:solidFill>
                <a:schemeClr val="accent1">
                  <a:lumMod val="50000"/>
                </a:schemeClr>
              </a:solidFill>
              <a:latin typeface="Century Schoolbook" panose="02040604050505020304" pitchFamily="18" charset="0"/>
            </a:endParaRPr>
          </a:p>
          <a:p>
            <a:pPr marL="971550" lvl="1" indent="-514350">
              <a:lnSpc>
                <a:spcPct val="120000"/>
              </a:lnSpc>
              <a:buFont typeface="Wingdings" panose="05000000000000000000" pitchFamily="2" charset="2"/>
              <a:buChar char="Ø"/>
              <a:tabLst>
                <a:tab pos="914400" algn="l"/>
              </a:tabLst>
            </a:pPr>
            <a:r>
              <a:rPr lang="en-US" sz="2400" b="1" i="1" dirty="0">
                <a:solidFill>
                  <a:schemeClr val="accent1">
                    <a:lumMod val="50000"/>
                  </a:schemeClr>
                </a:solidFill>
                <a:latin typeface="Century Schoolbook" panose="02040604050505020304" pitchFamily="18" charset="0"/>
              </a:rPr>
              <a:t>Trump </a:t>
            </a:r>
            <a:r>
              <a:rPr lang="en-US" sz="2400" dirty="0">
                <a:solidFill>
                  <a:schemeClr val="accent1">
                    <a:lumMod val="50000"/>
                  </a:schemeClr>
                </a:solidFill>
                <a:latin typeface="Century Schoolbook" panose="02040604050505020304" pitchFamily="18" charset="0"/>
              </a:rPr>
              <a:t>v. </a:t>
            </a:r>
            <a:r>
              <a:rPr lang="en-US" sz="2400" b="1" i="1" dirty="0">
                <a:solidFill>
                  <a:schemeClr val="accent1">
                    <a:lumMod val="50000"/>
                  </a:schemeClr>
                </a:solidFill>
                <a:latin typeface="Century Schoolbook" panose="02040604050505020304" pitchFamily="18" charset="0"/>
              </a:rPr>
              <a:t>Illinois</a:t>
            </a:r>
            <a:r>
              <a:rPr lang="en-US" sz="2400" dirty="0">
                <a:solidFill>
                  <a:schemeClr val="accent1">
                    <a:lumMod val="50000"/>
                  </a:schemeClr>
                </a:solidFill>
                <a:latin typeface="Century Schoolbook" panose="02040604050505020304" pitchFamily="18" charset="0"/>
              </a:rPr>
              <a:t> (12/23/25)</a:t>
            </a:r>
            <a:endParaRPr lang="en-US" sz="2400" b="1" i="1" dirty="0">
              <a:solidFill>
                <a:schemeClr val="accent1">
                  <a:lumMod val="50000"/>
                </a:schemeClr>
              </a:solidFill>
              <a:latin typeface="Century Schoolbook" panose="02040604050505020304" pitchFamily="18" charset="0"/>
            </a:endParaRPr>
          </a:p>
          <a:p>
            <a:pPr marL="971550" lvl="1" indent="-514350">
              <a:lnSpc>
                <a:spcPct val="120000"/>
              </a:lnSpc>
              <a:buFont typeface="Wingdings" panose="05000000000000000000" pitchFamily="2" charset="2"/>
              <a:buChar char="Ø"/>
              <a:tabLst>
                <a:tab pos="914400" algn="l"/>
              </a:tabLst>
            </a:pPr>
            <a:r>
              <a:rPr lang="en-US" sz="2400" b="1" i="1" dirty="0" err="1">
                <a:solidFill>
                  <a:schemeClr val="accent1">
                    <a:lumMod val="50000"/>
                  </a:schemeClr>
                </a:solidFill>
                <a:latin typeface="Century Schoolbook" panose="02040604050505020304" pitchFamily="18" charset="0"/>
              </a:rPr>
              <a:t>Malliotakis</a:t>
            </a:r>
            <a:r>
              <a:rPr lang="en-US" sz="2400" b="1" i="1" dirty="0">
                <a:solidFill>
                  <a:schemeClr val="accent1">
                    <a:lumMod val="50000"/>
                  </a:schemeClr>
                </a:solidFill>
                <a:latin typeface="Century Schoolbook" panose="02040604050505020304" pitchFamily="18" charset="0"/>
              </a:rPr>
              <a:t> </a:t>
            </a:r>
            <a:r>
              <a:rPr lang="en-US" sz="2400" dirty="0">
                <a:solidFill>
                  <a:schemeClr val="accent1">
                    <a:lumMod val="50000"/>
                  </a:schemeClr>
                </a:solidFill>
                <a:latin typeface="Century Schoolbook" panose="02040604050505020304" pitchFamily="18" charset="0"/>
              </a:rPr>
              <a:t>v. </a:t>
            </a:r>
            <a:r>
              <a:rPr lang="en-US" sz="2400" b="1" i="1" dirty="0">
                <a:solidFill>
                  <a:schemeClr val="accent1">
                    <a:lumMod val="50000"/>
                  </a:schemeClr>
                </a:solidFill>
                <a:latin typeface="Century Schoolbook" panose="02040604050505020304" pitchFamily="18" charset="0"/>
              </a:rPr>
              <a:t>Williams </a:t>
            </a:r>
            <a:r>
              <a:rPr lang="en-US" sz="2400" dirty="0">
                <a:solidFill>
                  <a:schemeClr val="accent1">
                    <a:lumMod val="50000"/>
                  </a:schemeClr>
                </a:solidFill>
                <a:latin typeface="Century Schoolbook" panose="02040604050505020304" pitchFamily="18" charset="0"/>
              </a:rPr>
              <a:t>(3/2)</a:t>
            </a:r>
          </a:p>
          <a:p>
            <a:pPr marL="457200" lvl="1" indent="0">
              <a:lnSpc>
                <a:spcPct val="120000"/>
              </a:lnSpc>
              <a:buNone/>
              <a:tabLst>
                <a:tab pos="914400" algn="l"/>
              </a:tabLst>
            </a:pPr>
            <a:r>
              <a:rPr lang="en-US" sz="2600" dirty="0">
                <a:solidFill>
                  <a:schemeClr val="accent1">
                    <a:lumMod val="50000"/>
                  </a:schemeClr>
                </a:solidFill>
                <a:latin typeface="Century Schoolbook" panose="02040604050505020304" pitchFamily="18" charset="0"/>
              </a:rPr>
              <a:t>	</a:t>
            </a:r>
          </a:p>
        </p:txBody>
      </p:sp>
    </p:spTree>
    <p:extLst>
      <p:ext uri="{BB962C8B-B14F-4D97-AF65-F5344CB8AC3E}">
        <p14:creationId xmlns:p14="http://schemas.microsoft.com/office/powerpoint/2010/main" val="91900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894375"/>
            <a:ext cx="8832300" cy="57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US" sz="3000" b="1" i="1" u="sng" dirty="0">
                <a:solidFill>
                  <a:srgbClr val="002060"/>
                </a:solidFill>
                <a:latin typeface="Century Schoolbook" panose="02040604050505020304" pitchFamily="18" charset="0"/>
              </a:rPr>
              <a:t>Louisiana </a:t>
            </a:r>
            <a:r>
              <a:rPr lang="en-US" sz="3000" b="1" u="sng" dirty="0">
                <a:solidFill>
                  <a:srgbClr val="002060"/>
                </a:solidFill>
                <a:latin typeface="Century Schoolbook" panose="02040604050505020304" pitchFamily="18" charset="0"/>
              </a:rPr>
              <a:t>v. </a:t>
            </a:r>
            <a:r>
              <a:rPr lang="en-US" sz="3000" b="1" i="1" u="sng" dirty="0" err="1">
                <a:solidFill>
                  <a:srgbClr val="002060"/>
                </a:solidFill>
                <a:latin typeface="Century Schoolbook" panose="02040604050505020304" pitchFamily="18" charset="0"/>
              </a:rPr>
              <a:t>Callais</a:t>
            </a:r>
            <a:r>
              <a:rPr lang="en-US" sz="3000" b="1" i="1" u="sng" dirty="0">
                <a:solidFill>
                  <a:srgbClr val="002060"/>
                </a:solidFill>
                <a:latin typeface="Century Schoolbook" panose="02040604050505020304" pitchFamily="18" charset="0"/>
              </a:rPr>
              <a:t> </a:t>
            </a:r>
            <a:r>
              <a:rPr lang="en-US" sz="3000" b="1" u="sng" dirty="0">
                <a:solidFill>
                  <a:srgbClr val="002060"/>
                </a:solidFill>
                <a:latin typeface="Century Schoolbook" panose="02040604050505020304" pitchFamily="18" charset="0"/>
              </a:rPr>
              <a:t>(4/29/2026)</a:t>
            </a:r>
            <a:endParaRPr lang="en-US" sz="3000" i="1" dirty="0"/>
          </a:p>
        </p:txBody>
      </p:sp>
      <p:sp>
        <p:nvSpPr>
          <p:cNvPr id="67" name="Google Shape;67;p15"/>
          <p:cNvSpPr txBox="1">
            <a:spLocks noGrp="1"/>
          </p:cNvSpPr>
          <p:nvPr>
            <p:ph type="body" idx="1"/>
          </p:nvPr>
        </p:nvSpPr>
        <p:spPr>
          <a:xfrm>
            <a:off x="311700" y="1470675"/>
            <a:ext cx="8832300" cy="3478274"/>
          </a:xfrm>
          <a:prstGeom prst="rect">
            <a:avLst/>
          </a:prstGeom>
        </p:spPr>
        <p:txBody>
          <a:bodyPr spcFirstLastPara="1" wrap="square" lIns="91425" tIns="91425" rIns="91425" bIns="91425" anchor="t" anchorCtr="0">
            <a:noAutofit/>
          </a:bodyPr>
          <a:lstStyle/>
          <a:p>
            <a:pPr marL="401638" indent="-401638">
              <a:lnSpc>
                <a:spcPct val="120000"/>
              </a:lnSpc>
              <a:buFont typeface="Wingdings" panose="05000000000000000000" pitchFamily="2" charset="2"/>
              <a:buChar char="Ø"/>
              <a:tabLst>
                <a:tab pos="914400" algn="l"/>
              </a:tabLst>
            </a:pPr>
            <a:r>
              <a:rPr lang="en-US" sz="2200" b="1" u="sng" dirty="0">
                <a:solidFill>
                  <a:schemeClr val="accent1">
                    <a:lumMod val="50000"/>
                  </a:schemeClr>
                </a:solidFill>
                <a:latin typeface="Century Schoolbook" panose="02040604050505020304" pitchFamily="18" charset="0"/>
              </a:rPr>
              <a:t>Alito, J</a:t>
            </a:r>
            <a:r>
              <a:rPr lang="en-US" sz="2200" dirty="0">
                <a:solidFill>
                  <a:schemeClr val="accent1">
                    <a:lumMod val="50000"/>
                  </a:schemeClr>
                </a:solidFill>
                <a:latin typeface="Century Schoolbook" panose="02040604050505020304" pitchFamily="18" charset="0"/>
              </a:rPr>
              <a:t>: Holds that, to show a violation of section 2 of the Voting Rights Act (and, thus, to justify drawing a majority-minority district), plaintiffs must show not just clear vote dilution, but that the dilution was </a:t>
            </a:r>
            <a:r>
              <a:rPr lang="en-US" sz="2200" b="1" u="sng" dirty="0">
                <a:solidFill>
                  <a:schemeClr val="accent1">
                    <a:lumMod val="50000"/>
                  </a:schemeClr>
                </a:solidFill>
                <a:latin typeface="Century Schoolbook" panose="02040604050505020304" pitchFamily="18" charset="0"/>
              </a:rPr>
              <a:t>intended</a:t>
            </a:r>
            <a:r>
              <a:rPr lang="en-US" sz="2200" dirty="0">
                <a:solidFill>
                  <a:schemeClr val="accent1">
                    <a:lumMod val="50000"/>
                  </a:schemeClr>
                </a:solidFill>
                <a:latin typeface="Century Schoolbook" panose="02040604050505020304" pitchFamily="18" charset="0"/>
              </a:rPr>
              <a:t> to discriminate.</a:t>
            </a:r>
            <a:endParaRPr lang="en-US" sz="2200" b="1" u="sng" dirty="0">
              <a:solidFill>
                <a:schemeClr val="accent1">
                  <a:lumMod val="50000"/>
                </a:schemeClr>
              </a:solidFill>
              <a:latin typeface="Century Schoolbook" panose="02040604050505020304" pitchFamily="18" charset="0"/>
            </a:endParaRPr>
          </a:p>
          <a:p>
            <a:pPr marL="401638" indent="-401638">
              <a:lnSpc>
                <a:spcPct val="120000"/>
              </a:lnSpc>
              <a:buFont typeface="Wingdings" panose="05000000000000000000" pitchFamily="2" charset="2"/>
              <a:buChar char="Ø"/>
              <a:tabLst>
                <a:tab pos="914400" algn="l"/>
              </a:tabLst>
            </a:pPr>
            <a:r>
              <a:rPr lang="en-US" sz="2200" b="1" u="sng" dirty="0">
                <a:solidFill>
                  <a:schemeClr val="accent1">
                    <a:lumMod val="50000"/>
                  </a:schemeClr>
                </a:solidFill>
                <a:latin typeface="Century Schoolbook" panose="02040604050505020304" pitchFamily="18" charset="0"/>
              </a:rPr>
              <a:t>Kagan, J., dissenting</a:t>
            </a:r>
            <a:r>
              <a:rPr lang="en-US" sz="2200" dirty="0">
                <a:solidFill>
                  <a:schemeClr val="accent1">
                    <a:lumMod val="50000"/>
                  </a:schemeClr>
                </a:solidFill>
                <a:latin typeface="Century Schoolbook" panose="02040604050505020304" pitchFamily="18" charset="0"/>
              </a:rPr>
              <a:t>: “I dissent … from this latest chapter in the majority’s now-completed demolition of the VRA.”</a:t>
            </a:r>
          </a:p>
          <a:p>
            <a:pPr marL="401638" indent="-401638">
              <a:lnSpc>
                <a:spcPct val="120000"/>
              </a:lnSpc>
              <a:buFont typeface="Wingdings" panose="05000000000000000000" pitchFamily="2" charset="2"/>
              <a:buChar char="Ø"/>
              <a:tabLst>
                <a:tab pos="914400" algn="l"/>
              </a:tabLst>
            </a:pPr>
            <a:r>
              <a:rPr lang="en-US" sz="2200" dirty="0">
                <a:solidFill>
                  <a:schemeClr val="accent1">
                    <a:lumMod val="50000"/>
                  </a:schemeClr>
                </a:solidFill>
                <a:latin typeface="Century Schoolbook" panose="02040604050505020304" pitchFamily="18" charset="0"/>
              </a:rPr>
              <a:t>Especially after </a:t>
            </a:r>
            <a:r>
              <a:rPr lang="en-US" sz="2200" b="1" i="1" dirty="0">
                <a:solidFill>
                  <a:schemeClr val="accent1">
                    <a:lumMod val="50000"/>
                  </a:schemeClr>
                </a:solidFill>
                <a:latin typeface="Century Schoolbook" panose="02040604050505020304" pitchFamily="18" charset="0"/>
              </a:rPr>
              <a:t>LULAC</a:t>
            </a:r>
            <a:r>
              <a:rPr lang="en-US" sz="2200" dirty="0">
                <a:solidFill>
                  <a:schemeClr val="accent1">
                    <a:lumMod val="50000"/>
                  </a:schemeClr>
                </a:solidFill>
                <a:latin typeface="Century Schoolbook" panose="02040604050505020304" pitchFamily="18" charset="0"/>
              </a:rPr>
              <a:t>, and how it approached district-court fact-finding, it’s hard to see what’s left of the VRA…</a:t>
            </a:r>
          </a:p>
        </p:txBody>
      </p:sp>
    </p:spTree>
    <p:extLst>
      <p:ext uri="{BB962C8B-B14F-4D97-AF65-F5344CB8AC3E}">
        <p14:creationId xmlns:p14="http://schemas.microsoft.com/office/powerpoint/2010/main" val="313425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pic>
        <p:nvPicPr>
          <p:cNvPr id="7" name="Picture 6">
            <a:extLst>
              <a:ext uri="{FF2B5EF4-FFF2-40B4-BE49-F238E27FC236}">
                <a16:creationId xmlns:a16="http://schemas.microsoft.com/office/drawing/2014/main" id="{EED83147-1CBE-43B3-BEF9-70CFD765D0C4}"/>
              </a:ext>
            </a:extLst>
          </p:cNvPr>
          <p:cNvPicPr>
            <a:picLocks noChangeAspect="1"/>
          </p:cNvPicPr>
          <p:nvPr/>
        </p:nvPicPr>
        <p:blipFill>
          <a:blip r:embed="rId4"/>
          <a:stretch>
            <a:fillRect/>
          </a:stretch>
        </p:blipFill>
        <p:spPr>
          <a:xfrm>
            <a:off x="0" y="888460"/>
            <a:ext cx="9147242" cy="4221804"/>
          </a:xfrm>
          <a:prstGeom prst="rect">
            <a:avLst/>
          </a:prstGeom>
        </p:spPr>
      </p:pic>
    </p:spTree>
    <p:extLst>
      <p:ext uri="{BB962C8B-B14F-4D97-AF65-F5344CB8AC3E}">
        <p14:creationId xmlns:p14="http://schemas.microsoft.com/office/powerpoint/2010/main" val="292908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894375"/>
            <a:ext cx="8832300" cy="57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US" sz="3000" b="1" u="sng" dirty="0">
                <a:solidFill>
                  <a:srgbClr val="002060"/>
                </a:solidFill>
                <a:latin typeface="Century Schoolbook" panose="02040604050505020304" pitchFamily="18" charset="0"/>
              </a:rPr>
              <a:t>Key Rulings To Come</a:t>
            </a:r>
            <a:r>
              <a:rPr lang="en-US" sz="3000" dirty="0">
                <a:solidFill>
                  <a:srgbClr val="002060"/>
                </a:solidFill>
                <a:latin typeface="Century Schoolbook" panose="02040604050505020304" pitchFamily="18" charset="0"/>
              </a:rPr>
              <a:t>:</a:t>
            </a:r>
            <a:endParaRPr lang="en-US" sz="3000" dirty="0"/>
          </a:p>
        </p:txBody>
      </p:sp>
      <p:sp>
        <p:nvSpPr>
          <p:cNvPr id="67" name="Google Shape;67;p15"/>
          <p:cNvSpPr txBox="1">
            <a:spLocks noGrp="1"/>
          </p:cNvSpPr>
          <p:nvPr>
            <p:ph type="body" idx="1"/>
          </p:nvPr>
        </p:nvSpPr>
        <p:spPr>
          <a:xfrm>
            <a:off x="311700" y="1399340"/>
            <a:ext cx="8832300" cy="3478274"/>
          </a:xfrm>
          <a:prstGeom prst="rect">
            <a:avLst/>
          </a:prstGeom>
        </p:spPr>
        <p:txBody>
          <a:bodyPr spcFirstLastPara="1" wrap="square" lIns="91425" tIns="91425" rIns="91425" bIns="91425" anchor="t" anchorCtr="0">
            <a:noAutofit/>
          </a:bodyPr>
          <a:lstStyle/>
          <a:p>
            <a:pPr marL="514350" indent="-514350">
              <a:lnSpc>
                <a:spcPct val="120000"/>
              </a:lnSpc>
              <a:buFont typeface="Wingdings" panose="05000000000000000000" pitchFamily="2" charset="2"/>
              <a:buChar char="Ø"/>
              <a:tabLst>
                <a:tab pos="914400" algn="l"/>
              </a:tabLst>
            </a:pPr>
            <a:r>
              <a:rPr lang="en-US" sz="2700" b="1" i="1" dirty="0">
                <a:solidFill>
                  <a:schemeClr val="accent1">
                    <a:lumMod val="50000"/>
                  </a:schemeClr>
                </a:solidFill>
                <a:latin typeface="Century Schoolbook" panose="02040604050505020304" pitchFamily="18" charset="0"/>
              </a:rPr>
              <a:t>Trump </a:t>
            </a:r>
            <a:r>
              <a:rPr lang="en-US" sz="2700" dirty="0">
                <a:solidFill>
                  <a:schemeClr val="accent1">
                    <a:lumMod val="50000"/>
                  </a:schemeClr>
                </a:solidFill>
                <a:latin typeface="Century Schoolbook" panose="02040604050505020304" pitchFamily="18" charset="0"/>
              </a:rPr>
              <a:t>v. </a:t>
            </a:r>
            <a:r>
              <a:rPr lang="en-US" sz="2700" b="1" i="1" dirty="0">
                <a:solidFill>
                  <a:schemeClr val="accent1">
                    <a:lumMod val="50000"/>
                  </a:schemeClr>
                </a:solidFill>
                <a:latin typeface="Century Schoolbook" panose="02040604050505020304" pitchFamily="18" charset="0"/>
              </a:rPr>
              <a:t>Slaughter </a:t>
            </a:r>
            <a:r>
              <a:rPr lang="en-US" sz="2700" dirty="0">
                <a:solidFill>
                  <a:schemeClr val="accent1">
                    <a:lumMod val="50000"/>
                  </a:schemeClr>
                </a:solidFill>
                <a:latin typeface="Century Schoolbook" panose="02040604050505020304" pitchFamily="18" charset="0"/>
              </a:rPr>
              <a:t>(argued 12/8)</a:t>
            </a:r>
          </a:p>
          <a:p>
            <a:pPr marL="514350" indent="-514350">
              <a:lnSpc>
                <a:spcPct val="120000"/>
              </a:lnSpc>
              <a:buFont typeface="Wingdings" panose="05000000000000000000" pitchFamily="2" charset="2"/>
              <a:buChar char="Ø"/>
              <a:tabLst>
                <a:tab pos="914400" algn="l"/>
              </a:tabLst>
            </a:pPr>
            <a:r>
              <a:rPr lang="en-US" sz="2700" b="1" i="1" dirty="0">
                <a:solidFill>
                  <a:schemeClr val="accent1">
                    <a:lumMod val="50000"/>
                  </a:schemeClr>
                </a:solidFill>
                <a:latin typeface="Century Schoolbook" panose="02040604050505020304" pitchFamily="18" charset="0"/>
              </a:rPr>
              <a:t>Little </a:t>
            </a:r>
            <a:r>
              <a:rPr lang="en-US" sz="2700" dirty="0">
                <a:solidFill>
                  <a:schemeClr val="accent1">
                    <a:lumMod val="50000"/>
                  </a:schemeClr>
                </a:solidFill>
                <a:latin typeface="Century Schoolbook" panose="02040604050505020304" pitchFamily="18" charset="0"/>
              </a:rPr>
              <a:t>v. </a:t>
            </a:r>
            <a:r>
              <a:rPr lang="en-US" sz="2700" b="1" i="1" dirty="0" err="1">
                <a:solidFill>
                  <a:schemeClr val="accent1">
                    <a:lumMod val="50000"/>
                  </a:schemeClr>
                </a:solidFill>
                <a:latin typeface="Century Schoolbook" panose="02040604050505020304" pitchFamily="18" charset="0"/>
              </a:rPr>
              <a:t>Hecox</a:t>
            </a:r>
            <a:r>
              <a:rPr lang="en-US" sz="2700" b="1" i="1" dirty="0">
                <a:solidFill>
                  <a:schemeClr val="accent1">
                    <a:lumMod val="50000"/>
                  </a:schemeClr>
                </a:solidFill>
                <a:latin typeface="Century Schoolbook" panose="02040604050505020304" pitchFamily="18" charset="0"/>
              </a:rPr>
              <a:t> </a:t>
            </a:r>
            <a:r>
              <a:rPr lang="en-US" sz="2700" b="1" dirty="0">
                <a:solidFill>
                  <a:schemeClr val="accent1">
                    <a:lumMod val="50000"/>
                  </a:schemeClr>
                </a:solidFill>
                <a:latin typeface="Century Schoolbook" panose="02040604050505020304" pitchFamily="18" charset="0"/>
              </a:rPr>
              <a:t>| </a:t>
            </a:r>
            <a:r>
              <a:rPr lang="en-US" sz="2700" b="1" i="1" dirty="0">
                <a:solidFill>
                  <a:schemeClr val="accent1">
                    <a:lumMod val="50000"/>
                  </a:schemeClr>
                </a:solidFill>
                <a:latin typeface="Century Schoolbook" panose="02040604050505020304" pitchFamily="18" charset="0"/>
              </a:rPr>
              <a:t>W. Va. </a:t>
            </a:r>
            <a:r>
              <a:rPr lang="en-US" sz="2700" dirty="0">
                <a:solidFill>
                  <a:schemeClr val="accent1">
                    <a:lumMod val="50000"/>
                  </a:schemeClr>
                </a:solidFill>
                <a:latin typeface="Century Schoolbook" panose="02040604050505020304" pitchFamily="18" charset="0"/>
              </a:rPr>
              <a:t>v. </a:t>
            </a:r>
            <a:r>
              <a:rPr lang="en-US" sz="2700" b="1" i="1" dirty="0">
                <a:solidFill>
                  <a:schemeClr val="accent1">
                    <a:lumMod val="50000"/>
                  </a:schemeClr>
                </a:solidFill>
                <a:latin typeface="Century Schoolbook" panose="02040604050505020304" pitchFamily="18" charset="0"/>
              </a:rPr>
              <a:t>B.P.J. </a:t>
            </a:r>
            <a:r>
              <a:rPr lang="en-US" sz="2700" dirty="0">
                <a:solidFill>
                  <a:schemeClr val="accent1">
                    <a:lumMod val="50000"/>
                  </a:schemeClr>
                </a:solidFill>
                <a:latin typeface="Century Schoolbook" panose="02040604050505020304" pitchFamily="18" charset="0"/>
              </a:rPr>
              <a:t>(argued 1/13)</a:t>
            </a:r>
            <a:endParaRPr lang="en-US" sz="2700" b="1" dirty="0">
              <a:solidFill>
                <a:schemeClr val="accent1">
                  <a:lumMod val="50000"/>
                </a:schemeClr>
              </a:solidFill>
              <a:latin typeface="Century Schoolbook" panose="02040604050505020304" pitchFamily="18" charset="0"/>
            </a:endParaRPr>
          </a:p>
          <a:p>
            <a:pPr marL="514350" indent="-514350">
              <a:lnSpc>
                <a:spcPct val="120000"/>
              </a:lnSpc>
              <a:buFont typeface="Wingdings" panose="05000000000000000000" pitchFamily="2" charset="2"/>
              <a:buChar char="Ø"/>
              <a:tabLst>
                <a:tab pos="914400" algn="l"/>
              </a:tabLst>
            </a:pPr>
            <a:r>
              <a:rPr lang="en-US" sz="2700" b="1" i="1" dirty="0">
                <a:solidFill>
                  <a:schemeClr val="accent1">
                    <a:lumMod val="50000"/>
                  </a:schemeClr>
                </a:solidFill>
                <a:latin typeface="Century Schoolbook" panose="02040604050505020304" pitchFamily="18" charset="0"/>
              </a:rPr>
              <a:t>Trump </a:t>
            </a:r>
            <a:r>
              <a:rPr lang="en-US" sz="2700" dirty="0">
                <a:solidFill>
                  <a:schemeClr val="accent1">
                    <a:lumMod val="50000"/>
                  </a:schemeClr>
                </a:solidFill>
                <a:latin typeface="Century Schoolbook" panose="02040604050505020304" pitchFamily="18" charset="0"/>
              </a:rPr>
              <a:t>v. </a:t>
            </a:r>
            <a:r>
              <a:rPr lang="en-US" sz="2700" b="1" i="1" dirty="0">
                <a:solidFill>
                  <a:schemeClr val="accent1">
                    <a:lumMod val="50000"/>
                  </a:schemeClr>
                </a:solidFill>
                <a:latin typeface="Century Schoolbook" panose="02040604050505020304" pitchFamily="18" charset="0"/>
              </a:rPr>
              <a:t>Cook </a:t>
            </a:r>
            <a:r>
              <a:rPr lang="en-US" sz="2700" dirty="0">
                <a:solidFill>
                  <a:schemeClr val="accent1">
                    <a:lumMod val="50000"/>
                  </a:schemeClr>
                </a:solidFill>
                <a:latin typeface="Century Schoolbook" panose="02040604050505020304" pitchFamily="18" charset="0"/>
              </a:rPr>
              <a:t>(argued 1/21)</a:t>
            </a:r>
          </a:p>
          <a:p>
            <a:pPr marL="514350" indent="-514350">
              <a:lnSpc>
                <a:spcPct val="120000"/>
              </a:lnSpc>
              <a:buFont typeface="Wingdings" panose="05000000000000000000" pitchFamily="2" charset="2"/>
              <a:buChar char="Ø"/>
              <a:tabLst>
                <a:tab pos="914400" algn="l"/>
              </a:tabLst>
            </a:pPr>
            <a:r>
              <a:rPr lang="en-US" sz="2700" b="1" i="1" dirty="0">
                <a:solidFill>
                  <a:schemeClr val="accent1">
                    <a:lumMod val="50000"/>
                  </a:schemeClr>
                </a:solidFill>
                <a:latin typeface="Century Schoolbook" panose="02040604050505020304" pitchFamily="18" charset="0"/>
              </a:rPr>
              <a:t>Watson </a:t>
            </a:r>
            <a:r>
              <a:rPr lang="en-US" sz="2700" dirty="0">
                <a:solidFill>
                  <a:schemeClr val="accent1">
                    <a:lumMod val="50000"/>
                  </a:schemeClr>
                </a:solidFill>
                <a:latin typeface="Century Schoolbook" panose="02040604050505020304" pitchFamily="18" charset="0"/>
              </a:rPr>
              <a:t>v. </a:t>
            </a:r>
            <a:r>
              <a:rPr lang="en-US" sz="2700" b="1" i="1" dirty="0">
                <a:solidFill>
                  <a:schemeClr val="accent1">
                    <a:lumMod val="50000"/>
                  </a:schemeClr>
                </a:solidFill>
                <a:latin typeface="Century Schoolbook" panose="02040604050505020304" pitchFamily="18" charset="0"/>
              </a:rPr>
              <a:t>RNC </a:t>
            </a:r>
            <a:r>
              <a:rPr lang="en-US" sz="2700" dirty="0">
                <a:solidFill>
                  <a:schemeClr val="accent1">
                    <a:lumMod val="50000"/>
                  </a:schemeClr>
                </a:solidFill>
                <a:latin typeface="Century Schoolbook" panose="02040604050505020304" pitchFamily="18" charset="0"/>
              </a:rPr>
              <a:t>(argued 3/23)</a:t>
            </a:r>
          </a:p>
          <a:p>
            <a:pPr marL="514350" indent="-514350">
              <a:lnSpc>
                <a:spcPct val="120000"/>
              </a:lnSpc>
              <a:buFont typeface="Wingdings" panose="05000000000000000000" pitchFamily="2" charset="2"/>
              <a:buChar char="Ø"/>
              <a:tabLst>
                <a:tab pos="914400" algn="l"/>
              </a:tabLst>
            </a:pPr>
            <a:r>
              <a:rPr lang="en-US" sz="2700" b="1" i="1" dirty="0">
                <a:solidFill>
                  <a:schemeClr val="accent1">
                    <a:lumMod val="50000"/>
                  </a:schemeClr>
                </a:solidFill>
                <a:latin typeface="Century Schoolbook" panose="02040604050505020304" pitchFamily="18" charset="0"/>
              </a:rPr>
              <a:t>Trump </a:t>
            </a:r>
            <a:r>
              <a:rPr lang="en-US" sz="2700" dirty="0">
                <a:solidFill>
                  <a:schemeClr val="accent1">
                    <a:lumMod val="50000"/>
                  </a:schemeClr>
                </a:solidFill>
                <a:latin typeface="Century Schoolbook" panose="02040604050505020304" pitchFamily="18" charset="0"/>
              </a:rPr>
              <a:t>v. </a:t>
            </a:r>
            <a:r>
              <a:rPr lang="en-US" sz="2700" b="1" i="1" dirty="0">
                <a:solidFill>
                  <a:schemeClr val="accent1">
                    <a:lumMod val="50000"/>
                  </a:schemeClr>
                </a:solidFill>
                <a:latin typeface="Century Schoolbook" panose="02040604050505020304" pitchFamily="18" charset="0"/>
              </a:rPr>
              <a:t>Barbara </a:t>
            </a:r>
            <a:r>
              <a:rPr lang="en-US" sz="2700" dirty="0">
                <a:solidFill>
                  <a:schemeClr val="accent1">
                    <a:lumMod val="50000"/>
                  </a:schemeClr>
                </a:solidFill>
                <a:latin typeface="Century Schoolbook" panose="02040604050505020304" pitchFamily="18" charset="0"/>
              </a:rPr>
              <a:t>(argued 4/1)</a:t>
            </a:r>
          </a:p>
          <a:p>
            <a:pPr marL="514350" indent="-514350">
              <a:lnSpc>
                <a:spcPct val="120000"/>
              </a:lnSpc>
              <a:buFont typeface="Wingdings" panose="05000000000000000000" pitchFamily="2" charset="2"/>
              <a:buChar char="Ø"/>
              <a:tabLst>
                <a:tab pos="914400" algn="l"/>
              </a:tabLst>
            </a:pPr>
            <a:r>
              <a:rPr lang="en-US" sz="2700" b="1" i="1" dirty="0" err="1">
                <a:solidFill>
                  <a:schemeClr val="accent1">
                    <a:lumMod val="50000"/>
                  </a:schemeClr>
                </a:solidFill>
                <a:latin typeface="Century Schoolbook" panose="02040604050505020304" pitchFamily="18" charset="0"/>
              </a:rPr>
              <a:t>Chatrie</a:t>
            </a:r>
            <a:r>
              <a:rPr lang="en-US" sz="2700" b="1" i="1" dirty="0">
                <a:solidFill>
                  <a:schemeClr val="accent1">
                    <a:lumMod val="50000"/>
                  </a:schemeClr>
                </a:solidFill>
                <a:latin typeface="Century Schoolbook" panose="02040604050505020304" pitchFamily="18" charset="0"/>
              </a:rPr>
              <a:t> </a:t>
            </a:r>
            <a:r>
              <a:rPr lang="en-US" sz="2700" dirty="0">
                <a:solidFill>
                  <a:schemeClr val="accent1">
                    <a:lumMod val="50000"/>
                  </a:schemeClr>
                </a:solidFill>
                <a:latin typeface="Century Schoolbook" panose="02040604050505020304" pitchFamily="18" charset="0"/>
              </a:rPr>
              <a:t>v. </a:t>
            </a:r>
            <a:r>
              <a:rPr lang="en-US" sz="2700" b="1" i="1" dirty="0">
                <a:solidFill>
                  <a:schemeClr val="accent1">
                    <a:lumMod val="50000"/>
                  </a:schemeClr>
                </a:solidFill>
                <a:latin typeface="Century Schoolbook" panose="02040604050505020304" pitchFamily="18" charset="0"/>
              </a:rPr>
              <a:t>United States</a:t>
            </a:r>
            <a:r>
              <a:rPr lang="en-US" sz="2700" dirty="0">
                <a:solidFill>
                  <a:schemeClr val="accent1">
                    <a:lumMod val="50000"/>
                  </a:schemeClr>
                </a:solidFill>
                <a:latin typeface="Century Schoolbook" panose="02040604050505020304" pitchFamily="18" charset="0"/>
              </a:rPr>
              <a:t> (argued 4/27)</a:t>
            </a:r>
          </a:p>
          <a:p>
            <a:pPr marL="514350" indent="-514350">
              <a:lnSpc>
                <a:spcPct val="120000"/>
              </a:lnSpc>
              <a:buFont typeface="Wingdings" panose="05000000000000000000" pitchFamily="2" charset="2"/>
              <a:buChar char="Ø"/>
              <a:tabLst>
                <a:tab pos="914400" algn="l"/>
              </a:tabLst>
            </a:pPr>
            <a:r>
              <a:rPr lang="en-US" sz="2700" b="1" i="1" dirty="0">
                <a:solidFill>
                  <a:schemeClr val="accent1">
                    <a:lumMod val="50000"/>
                  </a:schemeClr>
                </a:solidFill>
                <a:latin typeface="Century Schoolbook" panose="02040604050505020304" pitchFamily="18" charset="0"/>
              </a:rPr>
              <a:t>Mullin </a:t>
            </a:r>
            <a:r>
              <a:rPr lang="en-US" sz="2700" dirty="0">
                <a:solidFill>
                  <a:schemeClr val="accent1">
                    <a:lumMod val="50000"/>
                  </a:schemeClr>
                </a:solidFill>
                <a:latin typeface="Century Schoolbook" panose="02040604050505020304" pitchFamily="18" charset="0"/>
              </a:rPr>
              <a:t>v. </a:t>
            </a:r>
            <a:r>
              <a:rPr lang="en-US" sz="2700" b="1" i="1" dirty="0">
                <a:solidFill>
                  <a:schemeClr val="accent1">
                    <a:lumMod val="50000"/>
                  </a:schemeClr>
                </a:solidFill>
                <a:latin typeface="Century Schoolbook" panose="02040604050505020304" pitchFamily="18" charset="0"/>
              </a:rPr>
              <a:t>Doe </a:t>
            </a:r>
            <a:r>
              <a:rPr lang="en-US" sz="2700" dirty="0">
                <a:solidFill>
                  <a:schemeClr val="accent1">
                    <a:lumMod val="50000"/>
                  </a:schemeClr>
                </a:solidFill>
                <a:latin typeface="Century Schoolbook" panose="02040604050505020304" pitchFamily="18" charset="0"/>
              </a:rPr>
              <a:t>(argued today)</a:t>
            </a:r>
          </a:p>
        </p:txBody>
      </p:sp>
    </p:spTree>
    <p:extLst>
      <p:ext uri="{BB962C8B-B14F-4D97-AF65-F5344CB8AC3E}">
        <p14:creationId xmlns:p14="http://schemas.microsoft.com/office/powerpoint/2010/main" val="41641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894375"/>
            <a:ext cx="8832300" cy="57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US" sz="3000" b="1" u="sng" dirty="0">
                <a:solidFill>
                  <a:srgbClr val="002060"/>
                </a:solidFill>
                <a:latin typeface="Century Schoolbook" panose="02040604050505020304" pitchFamily="18" charset="0"/>
              </a:rPr>
              <a:t>Biggest Takeaways from the Merits Docket</a:t>
            </a:r>
            <a:endParaRPr lang="en-US" sz="3000" dirty="0"/>
          </a:p>
        </p:txBody>
      </p:sp>
      <p:sp>
        <p:nvSpPr>
          <p:cNvPr id="67" name="Google Shape;67;p15"/>
          <p:cNvSpPr txBox="1">
            <a:spLocks noGrp="1"/>
          </p:cNvSpPr>
          <p:nvPr>
            <p:ph type="body" idx="1"/>
          </p:nvPr>
        </p:nvSpPr>
        <p:spPr>
          <a:xfrm>
            <a:off x="311700" y="1399340"/>
            <a:ext cx="8832300" cy="3478274"/>
          </a:xfrm>
          <a:prstGeom prst="rect">
            <a:avLst/>
          </a:prstGeom>
        </p:spPr>
        <p:txBody>
          <a:bodyPr spcFirstLastPara="1" wrap="square" lIns="91425" tIns="91425" rIns="91425" bIns="91425" anchor="t" anchorCtr="0">
            <a:noAutofit/>
          </a:bodyPr>
          <a:lstStyle/>
          <a:p>
            <a:pPr marL="514350" indent="-514350">
              <a:lnSpc>
                <a:spcPct val="120000"/>
              </a:lnSpc>
              <a:buFont typeface="+mj-lt"/>
              <a:buAutoNum type="arabicPeriod"/>
              <a:tabLst>
                <a:tab pos="914400" algn="l"/>
              </a:tabLst>
            </a:pPr>
            <a:r>
              <a:rPr lang="en-US" sz="2500" dirty="0">
                <a:solidFill>
                  <a:schemeClr val="accent1">
                    <a:lumMod val="50000"/>
                  </a:schemeClr>
                </a:solidFill>
                <a:latin typeface="Century Schoolbook" panose="02040604050505020304" pitchFamily="18" charset="0"/>
              </a:rPr>
              <a:t>OT2025 is going to end up </a:t>
            </a:r>
            <a:r>
              <a:rPr lang="en-US" sz="2500" i="1" dirty="0">
                <a:solidFill>
                  <a:schemeClr val="accent1">
                    <a:lumMod val="50000"/>
                  </a:schemeClr>
                </a:solidFill>
                <a:highlight>
                  <a:srgbClr val="FFFF00"/>
                </a:highlight>
                <a:latin typeface="Century Schoolbook" panose="02040604050505020304" pitchFamily="18" charset="0"/>
              </a:rPr>
              <a:t>looking</a:t>
            </a:r>
            <a:r>
              <a:rPr lang="en-US" sz="2500" i="1" dirty="0">
                <a:solidFill>
                  <a:schemeClr val="accent1">
                    <a:lumMod val="50000"/>
                  </a:schemeClr>
                </a:solidFill>
                <a:latin typeface="Century Schoolbook" panose="02040604050505020304" pitchFamily="18" charset="0"/>
              </a:rPr>
              <a:t> </a:t>
            </a:r>
            <a:r>
              <a:rPr lang="en-US" sz="2500" dirty="0">
                <a:solidFill>
                  <a:schemeClr val="accent1">
                    <a:lumMod val="50000"/>
                  </a:schemeClr>
                </a:solidFill>
                <a:latin typeface="Century Schoolbook" panose="02040604050505020304" pitchFamily="18" charset="0"/>
              </a:rPr>
              <a:t>much worse for President Trump than OT2024 did—but, as I’ll come back to, that may be a rather significant mirage;</a:t>
            </a:r>
          </a:p>
          <a:p>
            <a:pPr marL="514350" indent="-514350">
              <a:lnSpc>
                <a:spcPct val="120000"/>
              </a:lnSpc>
              <a:buFont typeface="+mj-lt"/>
              <a:buAutoNum type="arabicPeriod"/>
              <a:tabLst>
                <a:tab pos="914400" algn="l"/>
              </a:tabLst>
            </a:pPr>
            <a:r>
              <a:rPr lang="en-US" sz="2500" dirty="0">
                <a:solidFill>
                  <a:schemeClr val="accent1">
                    <a:lumMod val="50000"/>
                  </a:schemeClr>
                </a:solidFill>
                <a:latin typeface="Century Schoolbook" panose="02040604050505020304" pitchFamily="18" charset="0"/>
              </a:rPr>
              <a:t>Other than </a:t>
            </a:r>
            <a:r>
              <a:rPr lang="en-US" sz="2500" b="1" i="1" dirty="0" err="1">
                <a:solidFill>
                  <a:schemeClr val="accent1">
                    <a:lumMod val="50000"/>
                  </a:schemeClr>
                </a:solidFill>
                <a:latin typeface="Century Schoolbook" panose="02040604050505020304" pitchFamily="18" charset="0"/>
              </a:rPr>
              <a:t>Chatrie</a:t>
            </a:r>
            <a:r>
              <a:rPr lang="en-US" sz="2500" dirty="0">
                <a:solidFill>
                  <a:schemeClr val="accent1">
                    <a:lumMod val="50000"/>
                  </a:schemeClr>
                </a:solidFill>
                <a:latin typeface="Century Schoolbook" panose="02040604050505020304" pitchFamily="18" charset="0"/>
              </a:rPr>
              <a:t>, the Court is likely to divide ideologically in </a:t>
            </a:r>
            <a:r>
              <a:rPr lang="en-US" sz="2500" b="1" dirty="0">
                <a:solidFill>
                  <a:schemeClr val="accent1">
                    <a:lumMod val="50000"/>
                  </a:schemeClr>
                </a:solidFill>
                <a:latin typeface="Century Schoolbook" panose="02040604050505020304" pitchFamily="18" charset="0"/>
              </a:rPr>
              <a:t>every non-Trump </a:t>
            </a:r>
            <a:r>
              <a:rPr lang="en-US" sz="2500" dirty="0">
                <a:solidFill>
                  <a:schemeClr val="accent1">
                    <a:lumMod val="50000"/>
                  </a:schemeClr>
                </a:solidFill>
                <a:latin typeface="Century Schoolbook" panose="02040604050505020304" pitchFamily="18" charset="0"/>
              </a:rPr>
              <a:t>major case;</a:t>
            </a:r>
          </a:p>
          <a:p>
            <a:pPr marL="514350" indent="-514350">
              <a:lnSpc>
                <a:spcPct val="120000"/>
              </a:lnSpc>
              <a:buFont typeface="+mj-lt"/>
              <a:buAutoNum type="arabicPeriod"/>
              <a:tabLst>
                <a:tab pos="914400" algn="l"/>
              </a:tabLst>
            </a:pPr>
            <a:r>
              <a:rPr lang="en-US" sz="2500" b="1" i="1" dirty="0" err="1">
                <a:solidFill>
                  <a:schemeClr val="accent1">
                    <a:lumMod val="50000"/>
                  </a:schemeClr>
                </a:solidFill>
                <a:latin typeface="Century Schoolbook" panose="02040604050505020304" pitchFamily="18" charset="0"/>
              </a:rPr>
              <a:t>Callais</a:t>
            </a:r>
            <a:r>
              <a:rPr lang="en-US" sz="2500" b="1" dirty="0">
                <a:solidFill>
                  <a:schemeClr val="accent1">
                    <a:lumMod val="50000"/>
                  </a:schemeClr>
                </a:solidFill>
                <a:latin typeface="Century Schoolbook" panose="02040604050505020304" pitchFamily="18" charset="0"/>
              </a:rPr>
              <a:t> </a:t>
            </a:r>
            <a:r>
              <a:rPr lang="en-US" sz="2500" dirty="0">
                <a:solidFill>
                  <a:schemeClr val="accent1">
                    <a:lumMod val="50000"/>
                  </a:schemeClr>
                </a:solidFill>
                <a:latin typeface="Century Schoolbook" panose="02040604050505020304" pitchFamily="18" charset="0"/>
              </a:rPr>
              <a:t>and </a:t>
            </a:r>
            <a:r>
              <a:rPr lang="en-US" sz="2500" b="1" i="1" dirty="0">
                <a:solidFill>
                  <a:schemeClr val="accent1">
                    <a:lumMod val="50000"/>
                  </a:schemeClr>
                </a:solidFill>
                <a:latin typeface="Century Schoolbook" panose="02040604050505020304" pitchFamily="18" charset="0"/>
              </a:rPr>
              <a:t>Slaughter</a:t>
            </a:r>
            <a:r>
              <a:rPr lang="en-US" sz="2500" b="1" dirty="0">
                <a:solidFill>
                  <a:schemeClr val="accent1">
                    <a:lumMod val="50000"/>
                  </a:schemeClr>
                </a:solidFill>
                <a:latin typeface="Century Schoolbook" panose="02040604050505020304" pitchFamily="18" charset="0"/>
              </a:rPr>
              <a:t> </a:t>
            </a:r>
            <a:r>
              <a:rPr lang="en-US" sz="2500" dirty="0">
                <a:solidFill>
                  <a:schemeClr val="accent1">
                    <a:lumMod val="50000"/>
                  </a:schemeClr>
                </a:solidFill>
                <a:latin typeface="Century Schoolbook" panose="02040604050505020304" pitchFamily="18" charset="0"/>
              </a:rPr>
              <a:t>are </a:t>
            </a:r>
            <a:r>
              <a:rPr lang="en-US" sz="2500" b="1" dirty="0">
                <a:solidFill>
                  <a:schemeClr val="accent1">
                    <a:lumMod val="50000"/>
                  </a:schemeClr>
                </a:solidFill>
                <a:latin typeface="Century Schoolbook" panose="02040604050505020304" pitchFamily="18" charset="0"/>
              </a:rPr>
              <a:t>significantly</a:t>
            </a:r>
            <a:r>
              <a:rPr lang="en-US" sz="2500" dirty="0">
                <a:solidFill>
                  <a:schemeClr val="accent1">
                    <a:lumMod val="50000"/>
                  </a:schemeClr>
                </a:solidFill>
                <a:latin typeface="Century Schoolbook" panose="02040604050505020304" pitchFamily="18" charset="0"/>
              </a:rPr>
              <a:t> more important in the long term than anything else; and</a:t>
            </a:r>
          </a:p>
          <a:p>
            <a:pPr marL="514350" indent="-514350">
              <a:lnSpc>
                <a:spcPct val="120000"/>
              </a:lnSpc>
              <a:buFont typeface="+mj-lt"/>
              <a:buAutoNum type="arabicPeriod"/>
              <a:tabLst>
                <a:tab pos="914400" algn="l"/>
              </a:tabLst>
            </a:pPr>
            <a:r>
              <a:rPr lang="en-US" sz="2500" dirty="0">
                <a:solidFill>
                  <a:schemeClr val="accent1">
                    <a:lumMod val="50000"/>
                  </a:schemeClr>
                </a:solidFill>
                <a:latin typeface="Century Schoolbook" panose="02040604050505020304" pitchFamily="18" charset="0"/>
              </a:rPr>
              <a:t>Things are not going well inside the building… </a:t>
            </a:r>
          </a:p>
          <a:p>
            <a:pPr marL="514350" indent="-514350">
              <a:lnSpc>
                <a:spcPct val="120000"/>
              </a:lnSpc>
              <a:buFont typeface="+mj-lt"/>
              <a:buAutoNum type="arabicPeriod"/>
              <a:tabLst>
                <a:tab pos="914400" algn="l"/>
              </a:tabLst>
            </a:pPr>
            <a:endParaRPr lang="en-US" sz="2500" b="1" i="1" dirty="0">
              <a:solidFill>
                <a:schemeClr val="accent1">
                  <a:lumMod val="50000"/>
                </a:schemeClr>
              </a:solidFill>
              <a:latin typeface="Century Schoolbook" panose="02040604050505020304" pitchFamily="18" charset="0"/>
            </a:endParaRPr>
          </a:p>
        </p:txBody>
      </p:sp>
    </p:spTree>
    <p:extLst>
      <p:ext uri="{BB962C8B-B14F-4D97-AF65-F5344CB8AC3E}">
        <p14:creationId xmlns:p14="http://schemas.microsoft.com/office/powerpoint/2010/main" val="346409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868</TotalTime>
  <Words>1243</Words>
  <Application>Microsoft Office PowerPoint</Application>
  <PresentationFormat>On-screen Show (16:9)</PresentationFormat>
  <Paragraphs>90</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Century Schoolbook</vt:lpstr>
      <vt:lpstr>Georgia</vt:lpstr>
      <vt:lpstr>Wingdings</vt:lpstr>
      <vt:lpstr>Simple Light</vt:lpstr>
      <vt:lpstr>PowerPoint Presentation</vt:lpstr>
      <vt:lpstr>PowerPoint Presentation</vt:lpstr>
      <vt:lpstr>The October 2025 Term, in Three Acts</vt:lpstr>
      <vt:lpstr>OT2025, By the Numbers:</vt:lpstr>
      <vt:lpstr>Key Rulings To Date:</vt:lpstr>
      <vt:lpstr>Louisiana v. Callais (4/29/2026)</vt:lpstr>
      <vt:lpstr>PowerPoint Presentation</vt:lpstr>
      <vt:lpstr>Key Rulings To Come:</vt:lpstr>
      <vt:lpstr>Biggest Takeaways from the Merits Docket</vt:lpstr>
      <vt:lpstr>Looking Ahead to OT2026…</vt:lpstr>
      <vt:lpstr>The October 2025 Term, in Three Acts</vt:lpstr>
      <vt:lpstr>The Other Headlines from OT2025…</vt:lpstr>
      <vt:lpstr>PowerPoint Presentation</vt:lpstr>
      <vt:lpstr>Attacks on the Courts … from the Executive</vt:lpstr>
      <vt:lpstr>PowerPoint Presentation</vt:lpstr>
      <vt:lpstr>Aggrandizing Lower Courts</vt:lpstr>
      <vt:lpstr>The October 2025 Term, in Three Acts</vt:lpstr>
      <vt:lpstr>How to Understand the Current Court</vt:lpstr>
      <vt:lpstr>PowerPoint Presentation</vt:lpstr>
      <vt:lpstr>Examples of Where Courts Have Failed…:</vt:lpstr>
      <vt:lpstr>The Upshot(s)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siv7</dc:creator>
  <cp:lastModifiedBy>Stephen Vladeck</cp:lastModifiedBy>
  <cp:revision>90</cp:revision>
  <cp:lastPrinted>2025-10-21T12:04:15Z</cp:lastPrinted>
  <dcterms:modified xsi:type="dcterms:W3CDTF">2026-04-29T15:40:52Z</dcterms:modified>
</cp:coreProperties>
</file>